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263" r:id="rId4"/>
    <p:sldId id="289" r:id="rId5"/>
    <p:sldId id="316" r:id="rId6"/>
    <p:sldId id="318" r:id="rId7"/>
    <p:sldId id="319" r:id="rId8"/>
    <p:sldId id="320" r:id="rId9"/>
    <p:sldId id="321" r:id="rId10"/>
    <p:sldId id="308" r:id="rId11"/>
    <p:sldId id="323" r:id="rId12"/>
    <p:sldId id="324" r:id="rId13"/>
    <p:sldId id="325" r:id="rId14"/>
    <p:sldId id="326" r:id="rId15"/>
    <p:sldId id="329" r:id="rId16"/>
    <p:sldId id="328" r:id="rId17"/>
    <p:sldId id="331" r:id="rId18"/>
    <p:sldId id="332" r:id="rId19"/>
    <p:sldId id="327" r:id="rId20"/>
    <p:sldId id="330" r:id="rId21"/>
  </p:sldIdLst>
  <p:sldSz cx="9144000" cy="5143500" type="screen16x9"/>
  <p:notesSz cx="7023100" cy="9309100"/>
  <p:embeddedFontLst>
    <p:embeddedFont>
      <p:font typeface="Nunito Sans" panose="020B060402020202020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a Conway" initials="JC" lastIdx="7" clrIdx="0">
    <p:extLst>
      <p:ext uri="{19B8F6BF-5375-455C-9EA6-DF929625EA0E}">
        <p15:presenceInfo xmlns:p15="http://schemas.microsoft.com/office/powerpoint/2012/main" userId="Jenna Conw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0B743-E905-49B8-81E4-F27148A4064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8475-AF7A-4967-BEC4-0ABD07C1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98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33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34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8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0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37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328779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_AND_BODY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rec/share/vdFfBbH3rERJE6v3yE32RIkTRYTeT6a8hyZL-KUNmR1-GQU_umTaWf-aosEbnbjF?startTime=15785056040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early-childhood/preschool/vpi/index.shtml" TargetMode="External"/><Relationship Id="rId2" Type="http://schemas.openxmlformats.org/officeDocument/2006/relationships/hyperlink" Target="http://smartbeginnings.org/federal-preschool-development-grant-b-5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urry.virginia.edu/faculty-research/centers-labs-projects/castl/advancing-effective-interactions-instruction-vp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492499" y="2227000"/>
            <a:ext cx="3794885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Early Childhood State Updates for Pre-K </a:t>
            </a:r>
            <a:endParaRPr sz="1800" b="0" dirty="0">
              <a:solidFill>
                <a:schemeClr val="dk1"/>
              </a:solidFill>
            </a:endParaRPr>
          </a:p>
          <a:p>
            <a:pPr lvl="0"/>
            <a:r>
              <a:rPr lang="en" sz="1400" i="1" dirty="0" smtClean="0">
                <a:solidFill>
                  <a:schemeClr val="dk1"/>
                </a:solidFill>
              </a:rPr>
              <a:t/>
            </a:r>
            <a:br>
              <a:rPr lang="en" sz="1400" i="1" dirty="0" smtClean="0">
                <a:solidFill>
                  <a:schemeClr val="dk1"/>
                </a:solidFill>
              </a:rPr>
            </a:br>
            <a:r>
              <a:rPr lang="en" sz="1400" b="0" i="1" dirty="0" smtClean="0">
                <a:solidFill>
                  <a:schemeClr val="dk1"/>
                </a:solidFill>
              </a:rPr>
              <a:t>January 8, 2020 </a:t>
            </a:r>
            <a:br>
              <a:rPr lang="en" sz="1400" b="0" i="1" dirty="0" smtClean="0">
                <a:solidFill>
                  <a:schemeClr val="dk1"/>
                </a:solidFill>
              </a:rPr>
            </a:br>
            <a:r>
              <a:rPr lang="en" sz="1400" b="0" i="1" dirty="0">
                <a:solidFill>
                  <a:schemeClr val="dk1"/>
                </a:solidFill>
              </a:rPr>
              <a:t/>
            </a:r>
            <a:br>
              <a:rPr lang="en" sz="1400" b="0" i="1" dirty="0">
                <a:solidFill>
                  <a:schemeClr val="dk1"/>
                </a:solidFill>
              </a:rPr>
            </a:br>
            <a:r>
              <a:rPr lang="en" sz="1400" i="1" dirty="0" smtClean="0">
                <a:solidFill>
                  <a:schemeClr val="dk1"/>
                </a:solidFill>
                <a:hlinkClick r:id="rId3"/>
              </a:rPr>
              <a:t>Recording Link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Implications for School-based Pre-K Programs in 2020-2021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4847" y="430165"/>
            <a:ext cx="5596200" cy="120780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Several of the proposed budget additions for early childhood funding would have implications for school-based programs beginning in 2020-2021.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 Placeholder 4"/>
          <p:cNvSpPr>
            <a:spLocks noGrp="1"/>
          </p:cNvSpPr>
          <p:nvPr>
            <p:ph type="body" idx="2"/>
          </p:nvPr>
        </p:nvSpPr>
        <p:spPr>
          <a:xfrm>
            <a:off x="3114847" y="1551339"/>
            <a:ext cx="5596200" cy="2554445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Divisions will begin planning for these proposed changes this spring. </a:t>
            </a:r>
          </a:p>
          <a:p>
            <a:pPr lvl="1">
              <a:lnSpc>
                <a:spcPct val="100000"/>
              </a:lnSpc>
              <a:buClrTx/>
            </a:pPr>
            <a:endParaRPr lang="en-US" sz="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May 15 Spring VPI Application must include plan for additional funding.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Spring enrollment 2020-2021 school year needs to reflect all plans to serve more at-risk four and three-year-olds. 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Communities must begin coordinating with partners now to support the success of these new initiatives.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The VDOE will continue to provide guidance and support in understanding the implications for their program. </a:t>
            </a:r>
          </a:p>
        </p:txBody>
      </p:sp>
    </p:spTree>
    <p:extLst>
      <p:ext uri="{BB962C8B-B14F-4D97-AF65-F5344CB8AC3E}">
        <p14:creationId xmlns:p14="http://schemas.microsoft.com/office/powerpoint/2010/main" val="18150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Enhance VPI and increase access for </a:t>
            </a:r>
            <a:br>
              <a:rPr lang="en-US" b="1" dirty="0" smtClean="0"/>
            </a:br>
            <a:r>
              <a:rPr lang="en-US" b="1" dirty="0" smtClean="0"/>
              <a:t>at-risk </a:t>
            </a:r>
            <a:br>
              <a:rPr lang="en-US" b="1" dirty="0" smtClean="0"/>
            </a:br>
            <a:r>
              <a:rPr lang="en-US" b="1" dirty="0" smtClean="0"/>
              <a:t>four-year-olds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67999"/>
              </p:ext>
            </p:extLst>
          </p:nvPr>
        </p:nvGraphicFramePr>
        <p:xfrm>
          <a:off x="2667000" y="144655"/>
          <a:ext cx="6392092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309">
                  <a:extLst>
                    <a:ext uri="{9D8B030D-6E8A-4147-A177-3AD203B41FA5}">
                      <a16:colId xmlns:a16="http://schemas.microsoft.com/office/drawing/2014/main" val="2905553017"/>
                    </a:ext>
                  </a:extLst>
                </a:gridCol>
                <a:gridCol w="4630783">
                  <a:extLst>
                    <a:ext uri="{9D8B030D-6E8A-4147-A177-3AD203B41FA5}">
                      <a16:colId xmlns:a16="http://schemas.microsoft.com/office/drawing/2014/main" val="11664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50" b="1" i="1" dirty="0" smtClean="0">
                          <a:latin typeface="Nunito Sans" panose="020B0604020202020204" charset="0"/>
                        </a:rPr>
                        <a:t>Proposed Addition</a:t>
                      </a:r>
                      <a:endParaRPr lang="en-US" sz="1350" b="1" i="1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i="1" dirty="0" smtClean="0">
                          <a:latin typeface="Nunito Sans" panose="020B0604020202020204" charset="0"/>
                        </a:rPr>
                        <a:t>What this would mean for Divisions</a:t>
                      </a:r>
                      <a:r>
                        <a:rPr lang="en-US" sz="1350" b="1" i="1" baseline="0" dirty="0" smtClean="0">
                          <a:latin typeface="Nunito Sans" panose="020B0604020202020204" charset="0"/>
                        </a:rPr>
                        <a:t> </a:t>
                      </a:r>
                      <a:endParaRPr lang="en-US" sz="1350" b="1" i="1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8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 smtClean="0">
                          <a:latin typeface="Nunito Sans" panose="020B0604020202020204" charset="0"/>
                        </a:rPr>
                        <a:t>Increase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VPI per-pupil amount 10%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 smtClean="0">
                          <a:latin typeface="Nunito Sans" panose="020B0604020202020204" charset="0"/>
                        </a:rPr>
                        <a:t>Additional funding will be allocated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for each VPI seat. 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0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 smtClean="0">
                          <a:latin typeface="Nunito Sans" panose="020B0604020202020204" charset="0"/>
                        </a:rPr>
                        <a:t>Incent mixed delivery and public-private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partnerships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 smtClean="0">
                          <a:latin typeface="Nunito Sans" panose="020B0604020202020204" charset="0"/>
                        </a:rPr>
                        <a:t>Add-on grant (proposed at $2,500) for each mixed-delivery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seat.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Must include number of mixed-delivery seats (meeting all existing requirements) in May 15 VPI Plan. </a:t>
                      </a:r>
                    </a:p>
                    <a:p>
                      <a:pPr marL="0" lvl="5" indent="0">
                        <a:buFont typeface="Wingdings" panose="05000000000000000000" pitchFamily="2" charset="2"/>
                        <a:buNone/>
                      </a:pP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       - Requires outreach and planning   </a:t>
                      </a:r>
                    </a:p>
                    <a:p>
                      <a:pPr marL="0" lvl="5" indent="0">
                        <a:buFont typeface="Wingdings" panose="05000000000000000000" pitchFamily="2" charset="2"/>
                        <a:buNone/>
                      </a:pP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         with private providers to begin in </a:t>
                      </a:r>
                    </a:p>
                    <a:p>
                      <a:pPr marL="0" lvl="5" indent="0">
                        <a:buFont typeface="Wingdings" panose="05000000000000000000" pitchFamily="2" charset="2"/>
                        <a:buNone/>
                      </a:pP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         early 2020.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1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 smtClean="0">
                          <a:latin typeface="Nunito Sans" panose="020B0604020202020204" charset="0"/>
                        </a:rPr>
                        <a:t>Allow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for increased ratio for programs meeting benchmarks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 smtClean="0">
                          <a:latin typeface="Nunito Sans" panose="020B0604020202020204" charset="0"/>
                        </a:rPr>
                        <a:t>VPI Programs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that meet or exceed benchmarks set by the Board of Education will be permitted a 1 to 10 ratio (not to exceed 20).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Must include intention to use increased ratio in May 15 VPI Plan. 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2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 smtClean="0">
                          <a:latin typeface="Nunito Sans" panose="020B0604020202020204" charset="0"/>
                        </a:rPr>
                        <a:t>Reduce waitlists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through seat redistribution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 smtClean="0">
                          <a:latin typeface="Nunito Sans" panose="020B0604020202020204" charset="0"/>
                        </a:rPr>
                        <a:t>Indicating</a:t>
                      </a: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 a waitlist on the May 15 VPI Plan may result in additional seats, allocated by the end of July.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6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 smtClean="0">
                          <a:latin typeface="Nunito Sans" panose="020B0604020202020204" charset="0"/>
                        </a:rPr>
                        <a:t>Waiver for increased local criteria</a:t>
                      </a:r>
                      <a:endParaRPr lang="en-US" sz="135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aseline="0" dirty="0" smtClean="0">
                          <a:latin typeface="Nunito Sans" panose="020B0604020202020204" charset="0"/>
                        </a:rPr>
                        <a:t>Seek a waiver to serve more than 15% of slots through local criteria to meet the needs of at risk children in the community.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7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 programs for at-risk three-year-olds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8752"/>
              </p:ext>
            </p:extLst>
          </p:nvPr>
        </p:nvGraphicFramePr>
        <p:xfrm>
          <a:off x="2804160" y="170780"/>
          <a:ext cx="6185836" cy="460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824">
                  <a:extLst>
                    <a:ext uri="{9D8B030D-6E8A-4147-A177-3AD203B41FA5}">
                      <a16:colId xmlns:a16="http://schemas.microsoft.com/office/drawing/2014/main" val="2905553017"/>
                    </a:ext>
                  </a:extLst>
                </a:gridCol>
                <a:gridCol w="4431012">
                  <a:extLst>
                    <a:ext uri="{9D8B030D-6E8A-4147-A177-3AD203B41FA5}">
                      <a16:colId xmlns:a16="http://schemas.microsoft.com/office/drawing/2014/main" val="11664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Nunito Sans" panose="020B0604020202020204" charset="0"/>
                        </a:rPr>
                        <a:t>Proposed Addition</a:t>
                      </a:r>
                      <a:endParaRPr lang="en-US" sz="1400" b="1" i="1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Nunito Sans" panose="020B0604020202020204" charset="0"/>
                        </a:rPr>
                        <a:t>What this would mean for Divisions</a:t>
                      </a:r>
                      <a:r>
                        <a:rPr lang="en-US" sz="1400" b="1" i="1" baseline="0" dirty="0" smtClean="0">
                          <a:latin typeface="Nunito Sans" panose="020B0604020202020204" charset="0"/>
                        </a:rPr>
                        <a:t> </a:t>
                      </a:r>
                      <a:endParaRPr lang="en-US" sz="1400" b="1" i="1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8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Nunito Sans" panose="020B0604020202020204" charset="0"/>
                        </a:rPr>
                        <a:t>Pilot program to expand VPI to serve at-risk three-year-olds</a:t>
                      </a:r>
                      <a:endParaRPr lang="en-US" sz="14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Three-year-olds may be served in same or separate classrooms from four-year-olds.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VPI programmatic requirements will be applied.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This will be a pilot program. Three-year-olds will not be added to the allocation formula.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 smtClean="0">
                        <a:latin typeface="Nunito Sans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There will be an additional application to be due on May 15, which indicates how they will: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         -include stakeholder support and collaboration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         -track outcomes for students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         -maximize funds and preserve birth-five options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         -support inclusive practices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0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Nunito Sans" panose="020B0604020202020204" charset="0"/>
                        </a:rPr>
                        <a:t>Increase</a:t>
                      </a: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 VECF Mixed Delivery Program to include more at-risk three- and four-year-olds </a:t>
                      </a:r>
                      <a:endParaRPr lang="en-US" sz="14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Expanded funding for Mixed Delivery Program (proposed to be $10,000) each year, including three- and four-year-olds.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Divisions will have opportunities to partner with private providers in their community.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Application and program will be run by VECF, and will be due on August 15.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1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9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50" y="575500"/>
            <a:ext cx="2150162" cy="3981000"/>
          </a:xfrm>
        </p:spPr>
        <p:txBody>
          <a:bodyPr/>
          <a:lstStyle/>
          <a:p>
            <a:r>
              <a:rPr lang="en-US" b="1" dirty="0" smtClean="0"/>
              <a:t>Expand </a:t>
            </a:r>
            <a:r>
              <a:rPr lang="en-US" b="1" i="1" dirty="0" smtClean="0"/>
              <a:t>CLASS</a:t>
            </a:r>
            <a:r>
              <a:rPr lang="en-US" b="1" dirty="0" smtClean="0"/>
              <a:t> Observations and Professional Development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33287"/>
              </p:ext>
            </p:extLst>
          </p:nvPr>
        </p:nvGraphicFramePr>
        <p:xfrm>
          <a:off x="2804160" y="170780"/>
          <a:ext cx="6185836" cy="354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824">
                  <a:extLst>
                    <a:ext uri="{9D8B030D-6E8A-4147-A177-3AD203B41FA5}">
                      <a16:colId xmlns:a16="http://schemas.microsoft.com/office/drawing/2014/main" val="2905553017"/>
                    </a:ext>
                  </a:extLst>
                </a:gridCol>
                <a:gridCol w="4431012">
                  <a:extLst>
                    <a:ext uri="{9D8B030D-6E8A-4147-A177-3AD203B41FA5}">
                      <a16:colId xmlns:a16="http://schemas.microsoft.com/office/drawing/2014/main" val="11664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Nunito Sans" panose="020B0604020202020204" charset="0"/>
                        </a:rPr>
                        <a:t>Proposed Addition</a:t>
                      </a:r>
                      <a:endParaRPr lang="en-US" sz="1400" b="1" i="1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Nunito Sans" panose="020B0604020202020204" charset="0"/>
                        </a:rPr>
                        <a:t>What this would mean for Divisions</a:t>
                      </a:r>
                      <a:r>
                        <a:rPr lang="en-US" sz="1400" b="1" i="1" baseline="0" dirty="0" smtClean="0">
                          <a:latin typeface="Nunito Sans" panose="020B0604020202020204" charset="0"/>
                        </a:rPr>
                        <a:t> </a:t>
                      </a:r>
                      <a:endParaRPr lang="en-US" sz="1400" b="1" i="1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8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Nunito Sans" panose="020B0604020202020204" charset="0"/>
                        </a:rPr>
                        <a:t>CLASS Observations </a:t>
                      </a:r>
                      <a:endParaRPr lang="en-US" sz="14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External CLASS observations will continue. Observations will now include all pre-K classrooms (ECSE, Title I, locally funded and VPI).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Results from External CLASS inform planning for local professional development and coaching.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 smtClean="0">
                        <a:latin typeface="Nunito Sans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 smtClean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0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Nunito Sans" panose="020B0604020202020204" charset="0"/>
                        </a:rPr>
                        <a:t>Professional Development </a:t>
                      </a:r>
                      <a:endParaRPr lang="en-US" sz="14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Professional Development provided by CASTL will continue.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Nunito Sans" panose="020B0604020202020204" charset="0"/>
                        </a:rPr>
                        <a:t>Opportunities for professional development will now include all pre-K classrooms (ECSE, Title I, locally funded and VPI).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>
                        <a:latin typeface="Nunito Sans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 smtClean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1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-121" r="12849" b="14256"/>
          <a:stretch/>
        </p:blipFill>
        <p:spPr>
          <a:xfrm>
            <a:off x="115502" y="75934"/>
            <a:ext cx="8932246" cy="49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How It All Fits Together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Virginia is building the foundation for a more unified system by incorporating similar tools, practices and measures into all these efforts.  </a:t>
            </a:r>
            <a:endParaRPr sz="18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090625" y="1783300"/>
            <a:ext cx="5893119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Across the efforts discussed today, Virginia is: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Involving both public and private partners that serve infants, toddlers and preschoolers;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Working towards a shared measure of kindergarten readiness as all children are assessed when they enter kindergarten using VKRP;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Using the </a:t>
            </a:r>
            <a:r>
              <a:rPr lang="en-US" i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tool to measure teacher-child interactions across infant, toddler and preschool classrooms; 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Gathering other important data about classroom and teacher quality; 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Aligning professional development to meet the individualized needs of teachers and children; and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dirty="0" smtClean="0">
                <a:solidFill>
                  <a:schemeClr val="tx1"/>
                </a:solidFill>
              </a:rPr>
              <a:t>Using data to inform decisions and drive impact.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ClrTx/>
              <a:buSzPct val="100000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 -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 smtClean="0"/>
              <a:t>Increasing Access for four-year-olds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ext Placeholder 4"/>
          <p:cNvSpPr>
            <a:spLocks noGrp="1"/>
          </p:cNvSpPr>
          <p:nvPr>
            <p:ph type="body" idx="2"/>
          </p:nvPr>
        </p:nvSpPr>
        <p:spPr>
          <a:xfrm>
            <a:off x="3037935" y="305785"/>
            <a:ext cx="5596200" cy="2554445"/>
          </a:xfrm>
        </p:spPr>
        <p:txBody>
          <a:bodyPr/>
          <a:lstStyle/>
          <a:p>
            <a:pPr marL="13970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As you prepare to serve additional four-year-olds: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January: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Superintendents will receive a letter describing the proposed budget changes as well as current data describing children in need of services.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Divisions calculate number of four-year-olds that could be served next year and begin incorporating in recruitment.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VDOE will begin individual contact with VPI Coordinators.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February: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Continue recruitment and enrollment with revised number of four-year-olds and identification of additional sites or teachers as needed.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VDOE continues individual contact and releases guidance sheets.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March: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Revised VPI Guidelines and assistance for May 15 Application will be released.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Additional webinar focused on May 15 Application will be hosted.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6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 -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 smtClean="0"/>
              <a:t>Pilot Programs for three-year-olds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9" name="Text Placeholder 4"/>
          <p:cNvSpPr>
            <a:spLocks noGrp="1"/>
          </p:cNvSpPr>
          <p:nvPr>
            <p:ph type="body" idx="2"/>
          </p:nvPr>
        </p:nvSpPr>
        <p:spPr>
          <a:xfrm>
            <a:off x="3037935" y="305785"/>
            <a:ext cx="5596200" cy="2554445"/>
          </a:xfrm>
        </p:spPr>
        <p:txBody>
          <a:bodyPr/>
          <a:lstStyle/>
          <a:p>
            <a:pPr marL="13970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As you consider piloting programs for three year olds: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January: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Superintendents will receive describing the proposed budget changes, with specific information about the number of qualifying three-year-olds in their region.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Divisions calculate number of three-year-olds they are interested in serving and in which setting.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If participating in the three-year-old pilot, include in recruitment and enrollment efforts.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February: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Continue recruitment and enrollment.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VDOE releases additional guidance as available.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March: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Application to include three-year-olds will be released, along with additional guidance from the VDOE.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More information about VECF Mixed Delivery application will be available this spring.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1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50" b="1" dirty="0" smtClean="0"/>
              <a:t>Next Steps -</a:t>
            </a:r>
            <a:r>
              <a:rPr lang="en-US" sz="2350" b="1" dirty="0"/>
              <a:t/>
            </a:r>
            <a:br>
              <a:rPr lang="en-US" sz="2350" b="1" dirty="0"/>
            </a:br>
            <a:r>
              <a:rPr lang="en-US" sz="2350" b="1" i="1" dirty="0" smtClean="0"/>
              <a:t>Expand CLASS and Professional Development </a:t>
            </a:r>
            <a:endParaRPr lang="en-US" sz="235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9" name="Text Placeholder 4"/>
          <p:cNvSpPr>
            <a:spLocks noGrp="1"/>
          </p:cNvSpPr>
          <p:nvPr>
            <p:ph type="body" idx="2"/>
          </p:nvPr>
        </p:nvSpPr>
        <p:spPr>
          <a:xfrm>
            <a:off x="3037935" y="305785"/>
            <a:ext cx="5596200" cy="2554445"/>
          </a:xfrm>
        </p:spPr>
        <p:txBody>
          <a:bodyPr/>
          <a:lstStyle/>
          <a:p>
            <a:pPr marL="13970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As you prepare for increased observation and professional development: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January: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Spring external CLASS observations begin.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Divisions use External CLASS Observations (and local CLASS observations where applicable) to provide responsive professional development.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February: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Begin/continue professional development planning for 2020-2021 for all pre-K classrooms, including use of guidance and support from CASTL.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Plan for expanding local CLASS Observations to include (at a minimum) all VPI Classrooms twice a year beginning in 2020-2021.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March: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Divisions consider how to use information gained from External CLASS Observations in finalizing professional development plan for 2020-2021 for all pre-K classrooms. 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7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3171" r="4526" b="10891"/>
          <a:stretch/>
        </p:blipFill>
        <p:spPr>
          <a:xfrm>
            <a:off x="154004" y="105879"/>
            <a:ext cx="8864868" cy="49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Objective and Agenda 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090625" y="575500"/>
            <a:ext cx="5596200" cy="3447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buClrTx/>
              <a:buSzPct val="100000"/>
              <a:buNone/>
            </a:pPr>
            <a:r>
              <a:rPr lang="en-US" sz="1600" i="1" dirty="0" smtClean="0">
                <a:solidFill>
                  <a:schemeClr val="tx1"/>
                </a:solidFill>
              </a:rPr>
              <a:t>This webinar will provide an update on proposed legislation and state funding that will support the expansion and unification of Virginia’s early childhood system. </a:t>
            </a:r>
          </a:p>
          <a:p>
            <a:pPr marL="139700" indent="0">
              <a:lnSpc>
                <a:spcPct val="100000"/>
              </a:lnSpc>
              <a:buClrTx/>
              <a:buSzPct val="100000"/>
              <a:buNone/>
            </a:pPr>
            <a:endParaRPr lang="en-US" sz="16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Overview of Key Updates for 2020 </a:t>
            </a:r>
          </a:p>
          <a:p>
            <a:pPr lvl="1">
              <a:lnSpc>
                <a:spcPct val="100000"/>
              </a:lnSpc>
              <a:buClrTx/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Award of PDG B-5 Renewal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Proposed Legislation</a:t>
            </a:r>
          </a:p>
          <a:p>
            <a:pPr lvl="1">
              <a:lnSpc>
                <a:spcPct val="100000"/>
              </a:lnSpc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Proposed Budget Funding </a:t>
            </a:r>
          </a:p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Implications for School-based Pre-K Programs </a:t>
            </a:r>
          </a:p>
          <a:p>
            <a:pPr lvl="1">
              <a:lnSpc>
                <a:spcPct val="100000"/>
              </a:lnSpc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Planning for 2020-2021</a:t>
            </a:r>
          </a:p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Future Communications and Next Steps</a:t>
            </a:r>
          </a:p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5405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Resources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4847" y="430165"/>
            <a:ext cx="5596200" cy="120780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Appendix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8" name="Text Placeholder 4"/>
          <p:cNvSpPr>
            <a:spLocks noGrp="1"/>
          </p:cNvSpPr>
          <p:nvPr>
            <p:ph type="body" idx="2"/>
          </p:nvPr>
        </p:nvSpPr>
        <p:spPr>
          <a:xfrm>
            <a:off x="3114847" y="1096271"/>
            <a:ext cx="5596200" cy="25544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Resources related to the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PDG B-5 Grant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Current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VPI Guidelines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Additional guidance will be posted in the same location and shared electronically as available.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Information about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CLASS Observations</a:t>
            </a:r>
            <a:r>
              <a:rPr lang="en-US" dirty="0" smtClean="0">
                <a:solidFill>
                  <a:schemeClr val="tx1"/>
                </a:solidFill>
              </a:rPr>
              <a:t> and resources for professional development 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6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Define the Opportunity 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All Virginia children, regardless of background or zip code, are capable of </a:t>
            </a:r>
            <a:r>
              <a:rPr lang="en" sz="1800" u="sng" dirty="0"/>
              <a:t>and</a:t>
            </a:r>
            <a:r>
              <a:rPr lang="en" sz="1800" dirty="0"/>
              <a:t> </a:t>
            </a:r>
            <a:r>
              <a:rPr lang="en" sz="1800" dirty="0" smtClean="0"/>
              <a:t>deserve </a:t>
            </a:r>
            <a:r>
              <a:rPr lang="en" sz="1800" dirty="0"/>
              <a:t>to enter kindergarten ready. </a:t>
            </a:r>
            <a:endParaRPr sz="18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090625" y="1695107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chemeClr val="tx1"/>
                </a:solidFill>
              </a:rPr>
              <a:t>Yet 40% </a:t>
            </a:r>
            <a:r>
              <a:rPr lang="en-US" dirty="0">
                <a:solidFill>
                  <a:schemeClr val="tx1"/>
                </a:solidFill>
              </a:rPr>
              <a:t>of Virginia children </a:t>
            </a:r>
            <a:r>
              <a:rPr lang="en-US" dirty="0" smtClean="0">
                <a:solidFill>
                  <a:schemeClr val="tx1"/>
                </a:solidFill>
              </a:rPr>
              <a:t>do </a:t>
            </a:r>
            <a:r>
              <a:rPr lang="en-US" u="sng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enter </a:t>
            </a:r>
            <a:r>
              <a:rPr lang="en-US" dirty="0">
                <a:solidFill>
                  <a:schemeClr val="tx1"/>
                </a:solidFill>
              </a:rPr>
              <a:t>school fully ready with the literacy, math, self-regulation and social skills needed to </a:t>
            </a:r>
            <a:r>
              <a:rPr lang="en-US" dirty="0" smtClean="0">
                <a:solidFill>
                  <a:schemeClr val="tx1"/>
                </a:solidFill>
              </a:rPr>
              <a:t>thrive.</a:t>
            </a:r>
            <a:endParaRPr lang="en-US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>
                <a:solidFill>
                  <a:schemeClr val="tx1"/>
                </a:solidFill>
              </a:rPr>
              <a:t>concerning is </a:t>
            </a:r>
            <a:r>
              <a:rPr lang="en-US" dirty="0" smtClean="0">
                <a:solidFill>
                  <a:schemeClr val="tx1"/>
                </a:solidFill>
              </a:rPr>
              <a:t>that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half of children </a:t>
            </a:r>
            <a:r>
              <a:rPr lang="en-US" dirty="0">
                <a:solidFill>
                  <a:schemeClr val="tx1"/>
                </a:solidFill>
              </a:rPr>
              <a:t>from economically disadvantaged </a:t>
            </a:r>
            <a:r>
              <a:rPr lang="en-US" dirty="0" smtClean="0">
                <a:solidFill>
                  <a:schemeClr val="tx1"/>
                </a:solidFill>
              </a:rPr>
              <a:t>families are not fully ready.</a:t>
            </a:r>
            <a:endParaRPr lang="en-US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Virginia ranks </a:t>
            </a:r>
            <a:r>
              <a:rPr lang="en-US" b="1" dirty="0">
                <a:solidFill>
                  <a:schemeClr val="tx1"/>
                </a:solidFill>
              </a:rPr>
              <a:t>33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nationally </a:t>
            </a:r>
            <a:r>
              <a:rPr lang="en-US" dirty="0">
                <a:solidFill>
                  <a:schemeClr val="tx1"/>
                </a:solidFill>
              </a:rPr>
              <a:t>in preschool </a:t>
            </a:r>
            <a:r>
              <a:rPr lang="en-US" dirty="0" smtClean="0">
                <a:solidFill>
                  <a:schemeClr val="tx1"/>
                </a:solidFill>
              </a:rPr>
              <a:t>funding.</a:t>
            </a:r>
            <a:endParaRPr lang="en-US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b="1" dirty="0">
                <a:solidFill>
                  <a:schemeClr val="tx1"/>
                </a:solidFill>
              </a:rPr>
              <a:t>75% </a:t>
            </a:r>
            <a:r>
              <a:rPr lang="en-US" dirty="0">
                <a:solidFill>
                  <a:schemeClr val="tx1"/>
                </a:solidFill>
              </a:rPr>
              <a:t>of Virginia’s early childhood programs that receive </a:t>
            </a:r>
            <a:r>
              <a:rPr lang="en-US" b="1" dirty="0">
                <a:solidFill>
                  <a:schemeClr val="tx1"/>
                </a:solidFill>
              </a:rPr>
              <a:t>public funding do </a:t>
            </a:r>
            <a:r>
              <a:rPr lang="en-US" b="1" u="sng" dirty="0">
                <a:solidFill>
                  <a:schemeClr val="tx1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participate in the state’s voluntary quality measurement system; vulnerable families as well as policymakers, practitioners and community leaders do not have </a:t>
            </a:r>
            <a:r>
              <a:rPr lang="en-US" b="1" dirty="0">
                <a:solidFill>
                  <a:schemeClr val="tx1"/>
                </a:solidFill>
              </a:rPr>
              <a:t>uniform information on quality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Virginia ranks </a:t>
            </a:r>
            <a:r>
              <a:rPr lang="en-US" b="1" dirty="0">
                <a:solidFill>
                  <a:schemeClr val="tx1"/>
                </a:solidFill>
              </a:rPr>
              <a:t>37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nationally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chemeClr val="tx1"/>
                </a:solidFill>
              </a:rPr>
              <a:t>early childhood </a:t>
            </a:r>
            <a:r>
              <a:rPr lang="en-US" b="1" dirty="0" smtClean="0">
                <a:solidFill>
                  <a:schemeClr val="tx1"/>
                </a:solidFill>
              </a:rPr>
              <a:t>governance.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b="8509"/>
          <a:stretch/>
        </p:blipFill>
        <p:spPr>
          <a:xfrm>
            <a:off x="91011" y="105668"/>
            <a:ext cx="8945831" cy="49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Key Updates for 2020 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Virginia will expand and improve the birth-five early childhood system in 2020. </a:t>
            </a:r>
            <a:endParaRPr sz="18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090625" y="1660817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Nunito Sans" panose="020B0604020202020204" charset="0"/>
              </a:rPr>
              <a:t>Preschool Development Grant B-5 Renewal 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</a:rPr>
              <a:t>$33.5 million awarded in December 2019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</a:rPr>
              <a:t>Will provide funding to expand community pilots for three years (January 2020-December 2022) </a:t>
            </a: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Nunito Sans" panose="020B0604020202020204" charset="0"/>
              </a:rPr>
              <a:t>Proposed legislation to establish a unified early birth to five childhood care and education system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</a:rPr>
              <a:t>Will be discussed and finalized during 2020 General Assembly Session (January-March 2020) </a:t>
            </a: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Nunito Sans" panose="020B0604020202020204" charset="0"/>
              </a:rPr>
              <a:t>Proposed $95 million in additional state funding for early </a:t>
            </a:r>
            <a:r>
              <a:rPr lang="en-US" sz="1600" b="1" dirty="0">
                <a:solidFill>
                  <a:schemeClr val="tx1"/>
                </a:solidFill>
                <a:latin typeface="Nunito Sans" panose="020B0604020202020204" charset="0"/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  <a:latin typeface="Nunito Sans" panose="020B0604020202020204" charset="0"/>
              </a:rPr>
              <a:t>hildhood 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</a:rPr>
              <a:t>Budget will be discussed and finalized during 2020 General Assembly Session (January-March 2020)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n-US" sz="1600" dirty="0" smtClean="0">
              <a:solidFill>
                <a:schemeClr val="tx1"/>
              </a:solidFill>
              <a:latin typeface="Nunito Sans" panose="020B0604020202020204" charset="0"/>
            </a:endParaRP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  <a:latin typeface="Nunito Sans" panose="020B0604020202020204" charset="0"/>
            </a:endParaRPr>
          </a:p>
          <a:p>
            <a:pPr marL="457200" lvl="1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sz="1600" dirty="0" smtClean="0">
                <a:solidFill>
                  <a:schemeClr val="tx1"/>
                </a:solidFill>
                <a:latin typeface="Nunito Sans" panose="020B0604020202020204" charset="0"/>
              </a:rPr>
              <a:t> </a:t>
            </a: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dirty="0"/>
          </a:p>
          <a:p>
            <a:pPr marL="342900" lvl="0" indent="-342900">
              <a:lnSpc>
                <a:spcPct val="100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0000"/>
              </a:lnSpc>
              <a:buClr>
                <a:schemeClr val="dk1"/>
              </a:buClr>
              <a:buSzPts val="11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49" y="575500"/>
            <a:ext cx="2116227" cy="3981000"/>
          </a:xfrm>
        </p:spPr>
        <p:txBody>
          <a:bodyPr/>
          <a:lstStyle/>
          <a:p>
            <a:r>
              <a:rPr lang="en-US" b="1" dirty="0" smtClean="0"/>
              <a:t>Preschool Development Grant B-5 Renewal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625" y="278320"/>
            <a:ext cx="5596200" cy="83039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Virginia has been awarded a PDG B-5 Renewal Grant.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50480" y="1004120"/>
            <a:ext cx="5596200" cy="31505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Virginia has received three years of $11 million ($33.5 million overall) to expand the work of the initial 10 pilots.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Additional pilot communities will be invited to join to: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Build relationships across B-5 early care and education providers,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Increase access for B-5 children in their community,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Improve quality through local </a:t>
            </a:r>
            <a:r>
              <a:rPr lang="en-US" i="1" dirty="0" smtClean="0">
                <a:solidFill>
                  <a:schemeClr val="tx1"/>
                </a:solidFill>
              </a:rPr>
              <a:t>CLASS </a:t>
            </a:r>
            <a:r>
              <a:rPr lang="en-US" dirty="0" smtClean="0">
                <a:solidFill>
                  <a:schemeClr val="tx1"/>
                </a:solidFill>
              </a:rPr>
              <a:t>observations and professional development, and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Support family engagement.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Child care educators will be eligible for financial incentives. </a:t>
            </a:r>
            <a:endParaRPr lang="en-US" dirty="0">
              <a:solidFill>
                <a:schemeClr val="tx1"/>
              </a:solidFill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What this means for you: </a:t>
            </a:r>
            <a:r>
              <a:rPr lang="en-US" dirty="0" smtClean="0">
                <a:solidFill>
                  <a:schemeClr val="tx1"/>
                </a:solidFill>
              </a:rPr>
              <a:t>VDOE and VECF will soon seek applications for Cohort 2 communities. Cohort 1 pilots will confirm participation for the second year.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Communities are encouraged to begin conversations with partners and to attend forthcoming webinars. </a:t>
            </a:r>
          </a:p>
        </p:txBody>
      </p:sp>
    </p:spTree>
    <p:extLst>
      <p:ext uri="{BB962C8B-B14F-4D97-AF65-F5344CB8AC3E}">
        <p14:creationId xmlns:p14="http://schemas.microsoft.com/office/powerpoint/2010/main" val="23405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Early Childhood Legislation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625" y="278320"/>
            <a:ext cx="5596200" cy="83039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The General Assembly will consider legislation to unify Virginia’s early childhood care and education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90625" y="1209356"/>
            <a:ext cx="5596200" cy="2838241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The Governor’s Administration has proposed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egislation to support the unification of Virginia’s birth-five system.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The legislation would: </a:t>
            </a:r>
          </a:p>
          <a:p>
            <a:pPr lvl="1">
              <a:lnSpc>
                <a:spcPct val="100000"/>
              </a:lnSpc>
              <a:buClrTx/>
            </a:pPr>
            <a:endParaRPr lang="en-US" sz="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Establish a unified public-private early care and education system that is administered by the VDOE and Board of Education;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Create a uniform quality measurement and improvement system for all early childhood programs that receive public funds;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Move oversight and licensure of care and education entities to the VDOE and Board; 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Phase in these activities over time. </a:t>
            </a:r>
          </a:p>
          <a:p>
            <a:pPr marL="596900" lvl="1" indent="0">
              <a:lnSpc>
                <a:spcPct val="100000"/>
              </a:lnSpc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What this means for you: </a:t>
            </a:r>
            <a:r>
              <a:rPr lang="en-US" dirty="0" smtClean="0">
                <a:solidFill>
                  <a:schemeClr val="tx1"/>
                </a:solidFill>
              </a:rPr>
              <a:t>VDOE will continue to provide updates throughout session. Please read the bill and related documents.  </a:t>
            </a:r>
          </a:p>
        </p:txBody>
      </p:sp>
    </p:spTree>
    <p:extLst>
      <p:ext uri="{BB962C8B-B14F-4D97-AF65-F5344CB8AC3E}">
        <p14:creationId xmlns:p14="http://schemas.microsoft.com/office/powerpoint/2010/main" val="30358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Funding for Early Childhood in Governor’s Budget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625" y="278320"/>
            <a:ext cx="5596200" cy="83039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The proposed budget invests an additional $94.8 million over the biennium to transform the early childhood system and increase access for three and four-year-olds: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90625" y="1361377"/>
            <a:ext cx="5596200" cy="31505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nhance VPI and increase access to at-risk 4s via: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Increased per pupil amount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Add-on funds for VPI in mixed-delivery settings; 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Ability to slightly increase class size; and 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Funds to eliminate waitlists through seat reallocation.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Pilot the expansion of two existing programs (VPI and Mixed Delivery Grants) to at-risk 3s in public and private settings.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Expand CLASS observations and professional development funding to all school-based pre-K (ECSE, Title I, and VPI).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Provide incentives to early childhood teachers working for low wages in private settings. 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600" b="1" i="1" dirty="0" smtClean="0">
              <a:solidFill>
                <a:schemeClr val="tx1"/>
              </a:solidFill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What this means for you: </a:t>
            </a:r>
            <a:r>
              <a:rPr lang="en-US" dirty="0" smtClean="0">
                <a:solidFill>
                  <a:schemeClr val="tx1"/>
                </a:solidFill>
              </a:rPr>
              <a:t>Please review budget language, alert key local stakeholders and begin planning for changes.</a:t>
            </a:r>
          </a:p>
        </p:txBody>
      </p:sp>
    </p:spTree>
    <p:extLst>
      <p:ext uri="{BB962C8B-B14F-4D97-AF65-F5344CB8AC3E}">
        <p14:creationId xmlns:p14="http://schemas.microsoft.com/office/powerpoint/2010/main" val="8745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12528" r="-80" b="8602"/>
          <a:stretch/>
        </p:blipFill>
        <p:spPr>
          <a:xfrm>
            <a:off x="121649" y="132160"/>
            <a:ext cx="8900703" cy="4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1753</Words>
  <Application>Microsoft Office PowerPoint</Application>
  <PresentationFormat>On-screen Show (16:9)</PresentationFormat>
  <Paragraphs>200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Nunito Sans</vt:lpstr>
      <vt:lpstr>Georgia</vt:lpstr>
      <vt:lpstr>Arial</vt:lpstr>
      <vt:lpstr>Calibri</vt:lpstr>
      <vt:lpstr>Wingdings</vt:lpstr>
      <vt:lpstr>Ulysses template</vt:lpstr>
      <vt:lpstr>Early Childhood State Updates for Pre-K   January 8, 2020   Recording Link</vt:lpstr>
      <vt:lpstr>Objective and Agenda </vt:lpstr>
      <vt:lpstr>Define the Opportunity </vt:lpstr>
      <vt:lpstr>PowerPoint Presentation</vt:lpstr>
      <vt:lpstr>Key Updates for 2020 </vt:lpstr>
      <vt:lpstr>Preschool Development Grant B-5 Renewal </vt:lpstr>
      <vt:lpstr>Proposed Early Childhood Legislation </vt:lpstr>
      <vt:lpstr>Proposed Funding for Early Childhood in Governor’s Budget </vt:lpstr>
      <vt:lpstr>PowerPoint Presentation</vt:lpstr>
      <vt:lpstr>Implications for School-based Pre-K Programs in 2020-2021</vt:lpstr>
      <vt:lpstr>Enhance VPI and increase access for  at-risk  four-year-olds </vt:lpstr>
      <vt:lpstr>Pilot programs for at-risk three-year-olds </vt:lpstr>
      <vt:lpstr>Expand CLASS Observations and Professional Development </vt:lpstr>
      <vt:lpstr>PowerPoint Presentation</vt:lpstr>
      <vt:lpstr>How It All Fits Together</vt:lpstr>
      <vt:lpstr>Next Steps -  Increasing Access for four-year-olds</vt:lpstr>
      <vt:lpstr>Next Steps - Pilot Programs for three-year-olds</vt:lpstr>
      <vt:lpstr>Next Steps - Expand CLASS and Professional Development </vt:lpstr>
      <vt:lpstr>PowerPoint Presentation</vt:lpstr>
      <vt:lpstr>Additional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Early Childhood In Virginia  Strategic Plan for 2022</dc:title>
  <dc:creator>Conway, Jenna (GOV)</dc:creator>
  <cp:lastModifiedBy>Allan, Mark (DOE)</cp:lastModifiedBy>
  <cp:revision>239</cp:revision>
  <cp:lastPrinted>2018-12-12T21:34:32Z</cp:lastPrinted>
  <dcterms:modified xsi:type="dcterms:W3CDTF">2020-01-09T14:55:15Z</dcterms:modified>
</cp:coreProperties>
</file>