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0" r:id="rId2"/>
    <p:sldId id="308" r:id="rId3"/>
    <p:sldId id="298" r:id="rId4"/>
    <p:sldId id="363" r:id="rId5"/>
    <p:sldId id="310" r:id="rId6"/>
    <p:sldId id="314" r:id="rId7"/>
    <p:sldId id="364" r:id="rId8"/>
    <p:sldId id="369" r:id="rId9"/>
    <p:sldId id="327" r:id="rId10"/>
    <p:sldId id="351" r:id="rId11"/>
    <p:sldId id="347" r:id="rId12"/>
    <p:sldId id="362" r:id="rId13"/>
    <p:sldId id="340" r:id="rId14"/>
    <p:sldId id="350" r:id="rId15"/>
    <p:sldId id="353" r:id="rId16"/>
    <p:sldId id="341" r:id="rId17"/>
    <p:sldId id="358" r:id="rId18"/>
    <p:sldId id="356" r:id="rId19"/>
    <p:sldId id="361" r:id="rId20"/>
    <p:sldId id="359" r:id="rId21"/>
    <p:sldId id="360" r:id="rId22"/>
    <p:sldId id="345" r:id="rId23"/>
    <p:sldId id="334" r:id="rId24"/>
    <p:sldId id="348" r:id="rId25"/>
    <p:sldId id="332" r:id="rId26"/>
    <p:sldId id="296" r:id="rId27"/>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1"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46629" autoAdjust="0"/>
  </p:normalViewPr>
  <p:slideViewPr>
    <p:cSldViewPr>
      <p:cViewPr varScale="1">
        <p:scale>
          <a:sx n="48" d="100"/>
          <a:sy n="48" d="100"/>
        </p:scale>
        <p:origin x="2286" y="48"/>
      </p:cViewPr>
      <p:guideLst>
        <p:guide orient="horz" pos="1620"/>
        <p:guide pos="2880"/>
      </p:guideLst>
    </p:cSldViewPr>
  </p:slideViewPr>
  <p:notesTextViewPr>
    <p:cViewPr>
      <p:scale>
        <a:sx n="3" d="2"/>
        <a:sy n="3" d="2"/>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6240E-DB70-4755-AEA5-C388A678055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191C5E3-C03F-4FF1-89FC-994CE2CD63BB}">
      <dgm:prSet phldrT="[Text]" custT="1"/>
      <dgm:spPr/>
      <dgm:t>
        <a:bodyPr/>
        <a:lstStyle/>
        <a:p>
          <a:r>
            <a:rPr lang="en-US" sz="1200" b="1" dirty="0" smtClean="0"/>
            <a:t>4 ANALYZE</a:t>
          </a:r>
          <a:endParaRPr lang="en-US" sz="1200" b="1" dirty="0"/>
        </a:p>
      </dgm:t>
    </dgm:pt>
    <dgm:pt modelId="{ED306435-E157-4CA8-B8AA-CF985DA8FF26}" type="parTrans" cxnId="{7EC2C8FE-D14D-4794-B933-C6FF837B6438}">
      <dgm:prSet/>
      <dgm:spPr/>
      <dgm:t>
        <a:bodyPr/>
        <a:lstStyle/>
        <a:p>
          <a:endParaRPr lang="en-US"/>
        </a:p>
      </dgm:t>
    </dgm:pt>
    <dgm:pt modelId="{957C6412-CF31-4ACD-B01F-9AB3A604B91E}" type="sibTrans" cxnId="{7EC2C8FE-D14D-4794-B933-C6FF837B6438}">
      <dgm:prSet/>
      <dgm:spPr/>
      <dgm:t>
        <a:bodyPr/>
        <a:lstStyle/>
        <a:p>
          <a:endParaRPr lang="en-US"/>
        </a:p>
      </dgm:t>
    </dgm:pt>
    <dgm:pt modelId="{32EFA057-A1DB-4950-855D-8FA816EE97C7}">
      <dgm:prSet phldrT="[Text]" custT="1"/>
      <dgm:spPr/>
      <dgm:t>
        <a:bodyPr/>
        <a:lstStyle/>
        <a:p>
          <a:r>
            <a:rPr lang="en-US" sz="1200" b="1" dirty="0" smtClean="0"/>
            <a:t>5 EVALUATE</a:t>
          </a:r>
          <a:endParaRPr lang="en-US" sz="1200" b="1" dirty="0"/>
        </a:p>
      </dgm:t>
    </dgm:pt>
    <dgm:pt modelId="{3F242A84-857D-4A27-A300-89D21D979559}" type="parTrans" cxnId="{200149BE-2F47-41F4-B3DB-E1744403A14C}">
      <dgm:prSet/>
      <dgm:spPr/>
      <dgm:t>
        <a:bodyPr/>
        <a:lstStyle/>
        <a:p>
          <a:endParaRPr lang="en-US"/>
        </a:p>
      </dgm:t>
    </dgm:pt>
    <dgm:pt modelId="{EC773747-48A8-48B9-858E-99D2F8B2AA96}" type="sibTrans" cxnId="{200149BE-2F47-41F4-B3DB-E1744403A14C}">
      <dgm:prSet/>
      <dgm:spPr/>
      <dgm:t>
        <a:bodyPr/>
        <a:lstStyle/>
        <a:p>
          <a:endParaRPr lang="en-US"/>
        </a:p>
      </dgm:t>
    </dgm:pt>
    <dgm:pt modelId="{15DA0B2C-93CB-4A5D-A392-16B1B7609A1F}">
      <dgm:prSet phldrT="[Text]" custT="1"/>
      <dgm:spPr/>
      <dgm:t>
        <a:bodyPr/>
        <a:lstStyle/>
        <a:p>
          <a:r>
            <a:rPr lang="en-US" sz="1200" b="1" dirty="0" smtClean="0"/>
            <a:t>6 CREATE </a:t>
          </a:r>
          <a:endParaRPr lang="en-US" sz="1200" b="1" dirty="0"/>
        </a:p>
      </dgm:t>
    </dgm:pt>
    <dgm:pt modelId="{245C53CF-6567-46DA-A2E7-106A217882E6}" type="parTrans" cxnId="{66519D22-6339-495F-A77F-7BB1402CB234}">
      <dgm:prSet/>
      <dgm:spPr/>
      <dgm:t>
        <a:bodyPr/>
        <a:lstStyle/>
        <a:p>
          <a:endParaRPr lang="en-US"/>
        </a:p>
      </dgm:t>
    </dgm:pt>
    <dgm:pt modelId="{9E4BFF47-4BBD-410B-BD18-AFF63858D335}" type="sibTrans" cxnId="{66519D22-6339-495F-A77F-7BB1402CB234}">
      <dgm:prSet/>
      <dgm:spPr/>
      <dgm:t>
        <a:bodyPr/>
        <a:lstStyle/>
        <a:p>
          <a:endParaRPr lang="en-US"/>
        </a:p>
      </dgm:t>
    </dgm:pt>
    <dgm:pt modelId="{8C9A3219-1F9A-4289-B2DF-A37ACD1F2EF8}" type="pres">
      <dgm:prSet presAssocID="{AC86240E-DB70-4755-AEA5-C388A6780556}" presName="rootnode" presStyleCnt="0">
        <dgm:presLayoutVars>
          <dgm:chMax/>
          <dgm:chPref/>
          <dgm:dir/>
          <dgm:animLvl val="lvl"/>
        </dgm:presLayoutVars>
      </dgm:prSet>
      <dgm:spPr/>
      <dgm:t>
        <a:bodyPr/>
        <a:lstStyle/>
        <a:p>
          <a:endParaRPr lang="en-US"/>
        </a:p>
      </dgm:t>
    </dgm:pt>
    <dgm:pt modelId="{6BD2FF6A-FC8F-4D5F-86E6-E832A0873180}" type="pres">
      <dgm:prSet presAssocID="{B191C5E3-C03F-4FF1-89FC-994CE2CD63BB}" presName="composite" presStyleCnt="0"/>
      <dgm:spPr/>
    </dgm:pt>
    <dgm:pt modelId="{1F658EB6-8109-4254-845C-2B12DBEFCBA4}" type="pres">
      <dgm:prSet presAssocID="{B191C5E3-C03F-4FF1-89FC-994CE2CD63BB}" presName="LShape" presStyleLbl="alignNode1" presStyleIdx="0" presStyleCnt="5"/>
      <dgm:spPr/>
    </dgm:pt>
    <dgm:pt modelId="{2AA313EA-6516-4CE9-872D-B0538A4E8AD7}" type="pres">
      <dgm:prSet presAssocID="{B191C5E3-C03F-4FF1-89FC-994CE2CD63BB}" presName="ParentText" presStyleLbl="revTx" presStyleIdx="0" presStyleCnt="3">
        <dgm:presLayoutVars>
          <dgm:chMax val="0"/>
          <dgm:chPref val="0"/>
          <dgm:bulletEnabled val="1"/>
        </dgm:presLayoutVars>
      </dgm:prSet>
      <dgm:spPr/>
      <dgm:t>
        <a:bodyPr/>
        <a:lstStyle/>
        <a:p>
          <a:endParaRPr lang="en-US"/>
        </a:p>
      </dgm:t>
    </dgm:pt>
    <dgm:pt modelId="{CA4B3EA3-AFDF-428B-A1B5-4F3F32BE377C}" type="pres">
      <dgm:prSet presAssocID="{B191C5E3-C03F-4FF1-89FC-994CE2CD63BB}" presName="Triangle" presStyleLbl="alignNode1" presStyleIdx="1" presStyleCnt="5"/>
      <dgm:spPr/>
    </dgm:pt>
    <dgm:pt modelId="{1BCC38FE-9653-4C1C-89EE-09FF6F26A9DD}" type="pres">
      <dgm:prSet presAssocID="{957C6412-CF31-4ACD-B01F-9AB3A604B91E}" presName="sibTrans" presStyleCnt="0"/>
      <dgm:spPr/>
    </dgm:pt>
    <dgm:pt modelId="{7E5321B6-4C2F-4C01-B276-98832DA22BB7}" type="pres">
      <dgm:prSet presAssocID="{957C6412-CF31-4ACD-B01F-9AB3A604B91E}" presName="space" presStyleCnt="0"/>
      <dgm:spPr/>
    </dgm:pt>
    <dgm:pt modelId="{DD0208A4-3E60-48C0-8817-9ADE1B1E58F9}" type="pres">
      <dgm:prSet presAssocID="{32EFA057-A1DB-4950-855D-8FA816EE97C7}" presName="composite" presStyleCnt="0"/>
      <dgm:spPr/>
    </dgm:pt>
    <dgm:pt modelId="{6AB4F86A-E32D-481A-81D9-9BE200D410DB}" type="pres">
      <dgm:prSet presAssocID="{32EFA057-A1DB-4950-855D-8FA816EE97C7}" presName="LShape" presStyleLbl="alignNode1" presStyleIdx="2" presStyleCnt="5"/>
      <dgm:spPr/>
    </dgm:pt>
    <dgm:pt modelId="{F95053E8-2F12-4B93-9D05-84269E96CABE}" type="pres">
      <dgm:prSet presAssocID="{32EFA057-A1DB-4950-855D-8FA816EE97C7}" presName="ParentText" presStyleLbl="revTx" presStyleIdx="1" presStyleCnt="3">
        <dgm:presLayoutVars>
          <dgm:chMax val="0"/>
          <dgm:chPref val="0"/>
          <dgm:bulletEnabled val="1"/>
        </dgm:presLayoutVars>
      </dgm:prSet>
      <dgm:spPr/>
      <dgm:t>
        <a:bodyPr/>
        <a:lstStyle/>
        <a:p>
          <a:endParaRPr lang="en-US"/>
        </a:p>
      </dgm:t>
    </dgm:pt>
    <dgm:pt modelId="{B803DF44-1A96-400D-BEAC-FDCD21523466}" type="pres">
      <dgm:prSet presAssocID="{32EFA057-A1DB-4950-855D-8FA816EE97C7}" presName="Triangle" presStyleLbl="alignNode1" presStyleIdx="3" presStyleCnt="5"/>
      <dgm:spPr/>
    </dgm:pt>
    <dgm:pt modelId="{B28BF3EC-D8CE-4F89-83D1-B66205CCEC05}" type="pres">
      <dgm:prSet presAssocID="{EC773747-48A8-48B9-858E-99D2F8B2AA96}" presName="sibTrans" presStyleCnt="0"/>
      <dgm:spPr/>
    </dgm:pt>
    <dgm:pt modelId="{A87600B9-8BDE-4C82-AF77-2B4CFC73A621}" type="pres">
      <dgm:prSet presAssocID="{EC773747-48A8-48B9-858E-99D2F8B2AA96}" presName="space" presStyleCnt="0"/>
      <dgm:spPr/>
    </dgm:pt>
    <dgm:pt modelId="{4ACF06F9-6EB9-4B01-88AC-B3DBCF56247D}" type="pres">
      <dgm:prSet presAssocID="{15DA0B2C-93CB-4A5D-A392-16B1B7609A1F}" presName="composite" presStyleCnt="0"/>
      <dgm:spPr/>
    </dgm:pt>
    <dgm:pt modelId="{6FD4E796-8FC6-49B0-8062-EAC236B49070}" type="pres">
      <dgm:prSet presAssocID="{15DA0B2C-93CB-4A5D-A392-16B1B7609A1F}" presName="LShape" presStyleLbl="alignNode1" presStyleIdx="4" presStyleCnt="5"/>
      <dgm:spPr/>
    </dgm:pt>
    <dgm:pt modelId="{7238B0F6-A827-490D-AD26-A13C13BAC964}" type="pres">
      <dgm:prSet presAssocID="{15DA0B2C-93CB-4A5D-A392-16B1B7609A1F}" presName="ParentText" presStyleLbl="revTx" presStyleIdx="2" presStyleCnt="3">
        <dgm:presLayoutVars>
          <dgm:chMax val="0"/>
          <dgm:chPref val="0"/>
          <dgm:bulletEnabled val="1"/>
        </dgm:presLayoutVars>
      </dgm:prSet>
      <dgm:spPr/>
      <dgm:t>
        <a:bodyPr/>
        <a:lstStyle/>
        <a:p>
          <a:endParaRPr lang="en-US"/>
        </a:p>
      </dgm:t>
    </dgm:pt>
  </dgm:ptLst>
  <dgm:cxnLst>
    <dgm:cxn modelId="{66519D22-6339-495F-A77F-7BB1402CB234}" srcId="{AC86240E-DB70-4755-AEA5-C388A6780556}" destId="{15DA0B2C-93CB-4A5D-A392-16B1B7609A1F}" srcOrd="2" destOrd="0" parTransId="{245C53CF-6567-46DA-A2E7-106A217882E6}" sibTransId="{9E4BFF47-4BBD-410B-BD18-AFF63858D335}"/>
    <dgm:cxn modelId="{200149BE-2F47-41F4-B3DB-E1744403A14C}" srcId="{AC86240E-DB70-4755-AEA5-C388A6780556}" destId="{32EFA057-A1DB-4950-855D-8FA816EE97C7}" srcOrd="1" destOrd="0" parTransId="{3F242A84-857D-4A27-A300-89D21D979559}" sibTransId="{EC773747-48A8-48B9-858E-99D2F8B2AA96}"/>
    <dgm:cxn modelId="{7EC2C8FE-D14D-4794-B933-C6FF837B6438}" srcId="{AC86240E-DB70-4755-AEA5-C388A6780556}" destId="{B191C5E3-C03F-4FF1-89FC-994CE2CD63BB}" srcOrd="0" destOrd="0" parTransId="{ED306435-E157-4CA8-B8AA-CF985DA8FF26}" sibTransId="{957C6412-CF31-4ACD-B01F-9AB3A604B91E}"/>
    <dgm:cxn modelId="{6DBF1CDC-CA8C-40E4-AA61-A13D3479CB16}" type="presOf" srcId="{AC86240E-DB70-4755-AEA5-C388A6780556}" destId="{8C9A3219-1F9A-4289-B2DF-A37ACD1F2EF8}" srcOrd="0" destOrd="0" presId="urn:microsoft.com/office/officeart/2009/3/layout/StepUpProcess"/>
    <dgm:cxn modelId="{BF0C78BB-A8E9-47C9-8B0B-822B052802CE}" type="presOf" srcId="{32EFA057-A1DB-4950-855D-8FA816EE97C7}" destId="{F95053E8-2F12-4B93-9D05-84269E96CABE}" srcOrd="0" destOrd="0" presId="urn:microsoft.com/office/officeart/2009/3/layout/StepUpProcess"/>
    <dgm:cxn modelId="{6548F7B8-12B0-4FCF-B2DA-D49C1228C65A}" type="presOf" srcId="{15DA0B2C-93CB-4A5D-A392-16B1B7609A1F}" destId="{7238B0F6-A827-490D-AD26-A13C13BAC964}" srcOrd="0" destOrd="0" presId="urn:microsoft.com/office/officeart/2009/3/layout/StepUpProcess"/>
    <dgm:cxn modelId="{51ABA21C-FFDF-4F83-938E-72E0B0CCAB41}" type="presOf" srcId="{B191C5E3-C03F-4FF1-89FC-994CE2CD63BB}" destId="{2AA313EA-6516-4CE9-872D-B0538A4E8AD7}" srcOrd="0" destOrd="0" presId="urn:microsoft.com/office/officeart/2009/3/layout/StepUpProcess"/>
    <dgm:cxn modelId="{3C7D89A0-DA50-4AC6-B57F-FDD34DBC7981}" type="presParOf" srcId="{8C9A3219-1F9A-4289-B2DF-A37ACD1F2EF8}" destId="{6BD2FF6A-FC8F-4D5F-86E6-E832A0873180}" srcOrd="0" destOrd="0" presId="urn:microsoft.com/office/officeart/2009/3/layout/StepUpProcess"/>
    <dgm:cxn modelId="{E4BBCFD6-60B8-41B8-9E45-BDCFF11897D3}" type="presParOf" srcId="{6BD2FF6A-FC8F-4D5F-86E6-E832A0873180}" destId="{1F658EB6-8109-4254-845C-2B12DBEFCBA4}" srcOrd="0" destOrd="0" presId="urn:microsoft.com/office/officeart/2009/3/layout/StepUpProcess"/>
    <dgm:cxn modelId="{25ACD02C-56E2-40E0-BA17-A6BCF7A7BF49}" type="presParOf" srcId="{6BD2FF6A-FC8F-4D5F-86E6-E832A0873180}" destId="{2AA313EA-6516-4CE9-872D-B0538A4E8AD7}" srcOrd="1" destOrd="0" presId="urn:microsoft.com/office/officeart/2009/3/layout/StepUpProcess"/>
    <dgm:cxn modelId="{A3619918-6F15-47FB-88AD-E3114392E137}" type="presParOf" srcId="{6BD2FF6A-FC8F-4D5F-86E6-E832A0873180}" destId="{CA4B3EA3-AFDF-428B-A1B5-4F3F32BE377C}" srcOrd="2" destOrd="0" presId="urn:microsoft.com/office/officeart/2009/3/layout/StepUpProcess"/>
    <dgm:cxn modelId="{DF4DA24B-F64E-45AC-93C2-201E7C48F768}" type="presParOf" srcId="{8C9A3219-1F9A-4289-B2DF-A37ACD1F2EF8}" destId="{1BCC38FE-9653-4C1C-89EE-09FF6F26A9DD}" srcOrd="1" destOrd="0" presId="urn:microsoft.com/office/officeart/2009/3/layout/StepUpProcess"/>
    <dgm:cxn modelId="{554A1BCC-4884-4BCE-965F-64683FBAEB93}" type="presParOf" srcId="{1BCC38FE-9653-4C1C-89EE-09FF6F26A9DD}" destId="{7E5321B6-4C2F-4C01-B276-98832DA22BB7}" srcOrd="0" destOrd="0" presId="urn:microsoft.com/office/officeart/2009/3/layout/StepUpProcess"/>
    <dgm:cxn modelId="{C04AA4E5-495F-42B4-BA87-8B0A6530C43E}" type="presParOf" srcId="{8C9A3219-1F9A-4289-B2DF-A37ACD1F2EF8}" destId="{DD0208A4-3E60-48C0-8817-9ADE1B1E58F9}" srcOrd="2" destOrd="0" presId="urn:microsoft.com/office/officeart/2009/3/layout/StepUpProcess"/>
    <dgm:cxn modelId="{60AF453B-24E2-4AFD-866A-7158E4B8A5C9}" type="presParOf" srcId="{DD0208A4-3E60-48C0-8817-9ADE1B1E58F9}" destId="{6AB4F86A-E32D-481A-81D9-9BE200D410DB}" srcOrd="0" destOrd="0" presId="urn:microsoft.com/office/officeart/2009/3/layout/StepUpProcess"/>
    <dgm:cxn modelId="{46424DBE-4078-42B0-B326-D87C4EC9C475}" type="presParOf" srcId="{DD0208A4-3E60-48C0-8817-9ADE1B1E58F9}" destId="{F95053E8-2F12-4B93-9D05-84269E96CABE}" srcOrd="1" destOrd="0" presId="urn:microsoft.com/office/officeart/2009/3/layout/StepUpProcess"/>
    <dgm:cxn modelId="{2D26B439-5B71-4C9E-843A-1AEE822457F1}" type="presParOf" srcId="{DD0208A4-3E60-48C0-8817-9ADE1B1E58F9}" destId="{B803DF44-1A96-400D-BEAC-FDCD21523466}" srcOrd="2" destOrd="0" presId="urn:microsoft.com/office/officeart/2009/3/layout/StepUpProcess"/>
    <dgm:cxn modelId="{B5679556-B998-4C8E-9967-317D7F2F3B3B}" type="presParOf" srcId="{8C9A3219-1F9A-4289-B2DF-A37ACD1F2EF8}" destId="{B28BF3EC-D8CE-4F89-83D1-B66205CCEC05}" srcOrd="3" destOrd="0" presId="urn:microsoft.com/office/officeart/2009/3/layout/StepUpProcess"/>
    <dgm:cxn modelId="{4872247A-0AC7-4785-9537-310511ADCE93}" type="presParOf" srcId="{B28BF3EC-D8CE-4F89-83D1-B66205CCEC05}" destId="{A87600B9-8BDE-4C82-AF77-2B4CFC73A621}" srcOrd="0" destOrd="0" presId="urn:microsoft.com/office/officeart/2009/3/layout/StepUpProcess"/>
    <dgm:cxn modelId="{FD5E724C-5E3E-479B-BFF8-D0B36EDF8E20}" type="presParOf" srcId="{8C9A3219-1F9A-4289-B2DF-A37ACD1F2EF8}" destId="{4ACF06F9-6EB9-4B01-88AC-B3DBCF56247D}" srcOrd="4" destOrd="0" presId="urn:microsoft.com/office/officeart/2009/3/layout/StepUpProcess"/>
    <dgm:cxn modelId="{F3022E66-EE83-4BE9-B5F6-0202AE1E74ED}" type="presParOf" srcId="{4ACF06F9-6EB9-4B01-88AC-B3DBCF56247D}" destId="{6FD4E796-8FC6-49B0-8062-EAC236B49070}" srcOrd="0" destOrd="0" presId="urn:microsoft.com/office/officeart/2009/3/layout/StepUpProcess"/>
    <dgm:cxn modelId="{3150E025-C72C-4A08-B08A-D049B517E657}" type="presParOf" srcId="{4ACF06F9-6EB9-4B01-88AC-B3DBCF56247D}" destId="{7238B0F6-A827-490D-AD26-A13C13BAC964}"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6240E-DB70-4755-AEA5-C388A678055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191C5E3-C03F-4FF1-89FC-994CE2CD63BB}">
      <dgm:prSet phldrT="[Text]" custT="1"/>
      <dgm:spPr/>
      <dgm:t>
        <a:bodyPr/>
        <a:lstStyle/>
        <a:p>
          <a:r>
            <a:rPr lang="en-US" sz="1200" b="1" dirty="0" smtClean="0"/>
            <a:t>1 REMEMBER</a:t>
          </a:r>
          <a:endParaRPr lang="en-US" sz="1200" b="1" dirty="0"/>
        </a:p>
      </dgm:t>
    </dgm:pt>
    <dgm:pt modelId="{ED306435-E157-4CA8-B8AA-CF985DA8FF26}" type="parTrans" cxnId="{7EC2C8FE-D14D-4794-B933-C6FF837B6438}">
      <dgm:prSet/>
      <dgm:spPr/>
      <dgm:t>
        <a:bodyPr/>
        <a:lstStyle/>
        <a:p>
          <a:endParaRPr lang="en-US"/>
        </a:p>
      </dgm:t>
    </dgm:pt>
    <dgm:pt modelId="{957C6412-CF31-4ACD-B01F-9AB3A604B91E}" type="sibTrans" cxnId="{7EC2C8FE-D14D-4794-B933-C6FF837B6438}">
      <dgm:prSet/>
      <dgm:spPr/>
      <dgm:t>
        <a:bodyPr/>
        <a:lstStyle/>
        <a:p>
          <a:endParaRPr lang="en-US"/>
        </a:p>
      </dgm:t>
    </dgm:pt>
    <dgm:pt modelId="{32EFA057-A1DB-4950-855D-8FA816EE97C7}">
      <dgm:prSet phldrT="[Text]" custT="1"/>
      <dgm:spPr/>
      <dgm:t>
        <a:bodyPr/>
        <a:lstStyle/>
        <a:p>
          <a:r>
            <a:rPr lang="en-US" sz="1200" b="1" dirty="0" smtClean="0"/>
            <a:t>2 UNDERSTAND</a:t>
          </a:r>
          <a:endParaRPr lang="en-US" sz="1200" b="1" dirty="0"/>
        </a:p>
      </dgm:t>
    </dgm:pt>
    <dgm:pt modelId="{3F242A84-857D-4A27-A300-89D21D979559}" type="parTrans" cxnId="{200149BE-2F47-41F4-B3DB-E1744403A14C}">
      <dgm:prSet/>
      <dgm:spPr/>
      <dgm:t>
        <a:bodyPr/>
        <a:lstStyle/>
        <a:p>
          <a:endParaRPr lang="en-US"/>
        </a:p>
      </dgm:t>
    </dgm:pt>
    <dgm:pt modelId="{EC773747-48A8-48B9-858E-99D2F8B2AA96}" type="sibTrans" cxnId="{200149BE-2F47-41F4-B3DB-E1744403A14C}">
      <dgm:prSet/>
      <dgm:spPr/>
      <dgm:t>
        <a:bodyPr/>
        <a:lstStyle/>
        <a:p>
          <a:endParaRPr lang="en-US"/>
        </a:p>
      </dgm:t>
    </dgm:pt>
    <dgm:pt modelId="{15DA0B2C-93CB-4A5D-A392-16B1B7609A1F}">
      <dgm:prSet phldrT="[Text]" custT="1"/>
      <dgm:spPr/>
      <dgm:t>
        <a:bodyPr/>
        <a:lstStyle/>
        <a:p>
          <a:r>
            <a:rPr lang="en-US" sz="1200" b="1" dirty="0" smtClean="0"/>
            <a:t>3 APPLY</a:t>
          </a:r>
          <a:endParaRPr lang="en-US" sz="1200" b="1" dirty="0"/>
        </a:p>
      </dgm:t>
    </dgm:pt>
    <dgm:pt modelId="{245C53CF-6567-46DA-A2E7-106A217882E6}" type="parTrans" cxnId="{66519D22-6339-495F-A77F-7BB1402CB234}">
      <dgm:prSet/>
      <dgm:spPr/>
      <dgm:t>
        <a:bodyPr/>
        <a:lstStyle/>
        <a:p>
          <a:endParaRPr lang="en-US"/>
        </a:p>
      </dgm:t>
    </dgm:pt>
    <dgm:pt modelId="{9E4BFF47-4BBD-410B-BD18-AFF63858D335}" type="sibTrans" cxnId="{66519D22-6339-495F-A77F-7BB1402CB234}">
      <dgm:prSet/>
      <dgm:spPr/>
      <dgm:t>
        <a:bodyPr/>
        <a:lstStyle/>
        <a:p>
          <a:endParaRPr lang="en-US"/>
        </a:p>
      </dgm:t>
    </dgm:pt>
    <dgm:pt modelId="{8C9A3219-1F9A-4289-B2DF-A37ACD1F2EF8}" type="pres">
      <dgm:prSet presAssocID="{AC86240E-DB70-4755-AEA5-C388A6780556}" presName="rootnode" presStyleCnt="0">
        <dgm:presLayoutVars>
          <dgm:chMax/>
          <dgm:chPref/>
          <dgm:dir/>
          <dgm:animLvl val="lvl"/>
        </dgm:presLayoutVars>
      </dgm:prSet>
      <dgm:spPr/>
      <dgm:t>
        <a:bodyPr/>
        <a:lstStyle/>
        <a:p>
          <a:endParaRPr lang="en-US"/>
        </a:p>
      </dgm:t>
    </dgm:pt>
    <dgm:pt modelId="{6BD2FF6A-FC8F-4D5F-86E6-E832A0873180}" type="pres">
      <dgm:prSet presAssocID="{B191C5E3-C03F-4FF1-89FC-994CE2CD63BB}" presName="composite" presStyleCnt="0"/>
      <dgm:spPr/>
    </dgm:pt>
    <dgm:pt modelId="{1F658EB6-8109-4254-845C-2B12DBEFCBA4}" type="pres">
      <dgm:prSet presAssocID="{B191C5E3-C03F-4FF1-89FC-994CE2CD63BB}" presName="LShape" presStyleLbl="alignNode1" presStyleIdx="0" presStyleCnt="5" custLinFactNeighborX="-163" custLinFactNeighborY="18670"/>
      <dgm:spPr/>
    </dgm:pt>
    <dgm:pt modelId="{2AA313EA-6516-4CE9-872D-B0538A4E8AD7}" type="pres">
      <dgm:prSet presAssocID="{B191C5E3-C03F-4FF1-89FC-994CE2CD63BB}" presName="ParentText" presStyleLbl="revTx" presStyleIdx="0" presStyleCnt="3" custScaleX="87185" custScaleY="43121" custLinFactNeighborX="3376" custLinFactNeighborY="-18838">
        <dgm:presLayoutVars>
          <dgm:chMax val="0"/>
          <dgm:chPref val="0"/>
          <dgm:bulletEnabled val="1"/>
        </dgm:presLayoutVars>
      </dgm:prSet>
      <dgm:spPr/>
      <dgm:t>
        <a:bodyPr/>
        <a:lstStyle/>
        <a:p>
          <a:endParaRPr lang="en-US"/>
        </a:p>
      </dgm:t>
    </dgm:pt>
    <dgm:pt modelId="{CA4B3EA3-AFDF-428B-A1B5-4F3F32BE377C}" type="pres">
      <dgm:prSet presAssocID="{B191C5E3-C03F-4FF1-89FC-994CE2CD63BB}" presName="Triangle" presStyleLbl="alignNode1" presStyleIdx="1" presStyleCnt="5" custLinFactNeighborX="-7990" custLinFactNeighborY="78151"/>
      <dgm:spPr/>
    </dgm:pt>
    <dgm:pt modelId="{1BCC38FE-9653-4C1C-89EE-09FF6F26A9DD}" type="pres">
      <dgm:prSet presAssocID="{957C6412-CF31-4ACD-B01F-9AB3A604B91E}" presName="sibTrans" presStyleCnt="0"/>
      <dgm:spPr/>
    </dgm:pt>
    <dgm:pt modelId="{7E5321B6-4C2F-4C01-B276-98832DA22BB7}" type="pres">
      <dgm:prSet presAssocID="{957C6412-CF31-4ACD-B01F-9AB3A604B91E}" presName="space" presStyleCnt="0"/>
      <dgm:spPr/>
    </dgm:pt>
    <dgm:pt modelId="{DD0208A4-3E60-48C0-8817-9ADE1B1E58F9}" type="pres">
      <dgm:prSet presAssocID="{32EFA057-A1DB-4950-855D-8FA816EE97C7}" presName="composite" presStyleCnt="0"/>
      <dgm:spPr/>
    </dgm:pt>
    <dgm:pt modelId="{6AB4F86A-E32D-481A-81D9-9BE200D410DB}" type="pres">
      <dgm:prSet presAssocID="{32EFA057-A1DB-4950-855D-8FA816EE97C7}" presName="LShape" presStyleLbl="alignNode1" presStyleIdx="2" presStyleCnt="5"/>
      <dgm:spPr/>
    </dgm:pt>
    <dgm:pt modelId="{F95053E8-2F12-4B93-9D05-84269E96CABE}" type="pres">
      <dgm:prSet presAssocID="{32EFA057-A1DB-4950-855D-8FA816EE97C7}" presName="ParentText" presStyleLbl="revTx" presStyleIdx="1" presStyleCnt="3" custScaleX="107742" custScaleY="35994" custLinFactNeighborX="2981" custLinFactNeighborY="-27813">
        <dgm:presLayoutVars>
          <dgm:chMax val="0"/>
          <dgm:chPref val="0"/>
          <dgm:bulletEnabled val="1"/>
        </dgm:presLayoutVars>
      </dgm:prSet>
      <dgm:spPr/>
      <dgm:t>
        <a:bodyPr/>
        <a:lstStyle/>
        <a:p>
          <a:endParaRPr lang="en-US"/>
        </a:p>
      </dgm:t>
    </dgm:pt>
    <dgm:pt modelId="{B803DF44-1A96-400D-BEAC-FDCD21523466}" type="pres">
      <dgm:prSet presAssocID="{32EFA057-A1DB-4950-855D-8FA816EE97C7}" presName="Triangle" presStyleLbl="alignNode1" presStyleIdx="3" presStyleCnt="5"/>
      <dgm:spPr/>
    </dgm:pt>
    <dgm:pt modelId="{B28BF3EC-D8CE-4F89-83D1-B66205CCEC05}" type="pres">
      <dgm:prSet presAssocID="{EC773747-48A8-48B9-858E-99D2F8B2AA96}" presName="sibTrans" presStyleCnt="0"/>
      <dgm:spPr/>
    </dgm:pt>
    <dgm:pt modelId="{A87600B9-8BDE-4C82-AF77-2B4CFC73A621}" type="pres">
      <dgm:prSet presAssocID="{EC773747-48A8-48B9-858E-99D2F8B2AA96}" presName="space" presStyleCnt="0"/>
      <dgm:spPr/>
    </dgm:pt>
    <dgm:pt modelId="{4ACF06F9-6EB9-4B01-88AC-B3DBCF56247D}" type="pres">
      <dgm:prSet presAssocID="{15DA0B2C-93CB-4A5D-A392-16B1B7609A1F}" presName="composite" presStyleCnt="0"/>
      <dgm:spPr/>
    </dgm:pt>
    <dgm:pt modelId="{6FD4E796-8FC6-49B0-8062-EAC236B49070}" type="pres">
      <dgm:prSet presAssocID="{15DA0B2C-93CB-4A5D-A392-16B1B7609A1F}" presName="LShape" presStyleLbl="alignNode1" presStyleIdx="4" presStyleCnt="5"/>
      <dgm:spPr/>
    </dgm:pt>
    <dgm:pt modelId="{7238B0F6-A827-490D-AD26-A13C13BAC964}" type="pres">
      <dgm:prSet presAssocID="{15DA0B2C-93CB-4A5D-A392-16B1B7609A1F}" presName="ParentText" presStyleLbl="revTx" presStyleIdx="2" presStyleCnt="3">
        <dgm:presLayoutVars>
          <dgm:chMax val="0"/>
          <dgm:chPref val="0"/>
          <dgm:bulletEnabled val="1"/>
        </dgm:presLayoutVars>
      </dgm:prSet>
      <dgm:spPr/>
      <dgm:t>
        <a:bodyPr/>
        <a:lstStyle/>
        <a:p>
          <a:endParaRPr lang="en-US"/>
        </a:p>
      </dgm:t>
    </dgm:pt>
  </dgm:ptLst>
  <dgm:cxnLst>
    <dgm:cxn modelId="{66519D22-6339-495F-A77F-7BB1402CB234}" srcId="{AC86240E-DB70-4755-AEA5-C388A6780556}" destId="{15DA0B2C-93CB-4A5D-A392-16B1B7609A1F}" srcOrd="2" destOrd="0" parTransId="{245C53CF-6567-46DA-A2E7-106A217882E6}" sibTransId="{9E4BFF47-4BBD-410B-BD18-AFF63858D335}"/>
    <dgm:cxn modelId="{200149BE-2F47-41F4-B3DB-E1744403A14C}" srcId="{AC86240E-DB70-4755-AEA5-C388A6780556}" destId="{32EFA057-A1DB-4950-855D-8FA816EE97C7}" srcOrd="1" destOrd="0" parTransId="{3F242A84-857D-4A27-A300-89D21D979559}" sibTransId="{EC773747-48A8-48B9-858E-99D2F8B2AA96}"/>
    <dgm:cxn modelId="{7EC2C8FE-D14D-4794-B933-C6FF837B6438}" srcId="{AC86240E-DB70-4755-AEA5-C388A6780556}" destId="{B191C5E3-C03F-4FF1-89FC-994CE2CD63BB}" srcOrd="0" destOrd="0" parTransId="{ED306435-E157-4CA8-B8AA-CF985DA8FF26}" sibTransId="{957C6412-CF31-4ACD-B01F-9AB3A604B91E}"/>
    <dgm:cxn modelId="{6DBF1CDC-CA8C-40E4-AA61-A13D3479CB16}" type="presOf" srcId="{AC86240E-DB70-4755-AEA5-C388A6780556}" destId="{8C9A3219-1F9A-4289-B2DF-A37ACD1F2EF8}" srcOrd="0" destOrd="0" presId="urn:microsoft.com/office/officeart/2009/3/layout/StepUpProcess"/>
    <dgm:cxn modelId="{BF0C78BB-A8E9-47C9-8B0B-822B052802CE}" type="presOf" srcId="{32EFA057-A1DB-4950-855D-8FA816EE97C7}" destId="{F95053E8-2F12-4B93-9D05-84269E96CABE}" srcOrd="0" destOrd="0" presId="urn:microsoft.com/office/officeart/2009/3/layout/StepUpProcess"/>
    <dgm:cxn modelId="{6548F7B8-12B0-4FCF-B2DA-D49C1228C65A}" type="presOf" srcId="{15DA0B2C-93CB-4A5D-A392-16B1B7609A1F}" destId="{7238B0F6-A827-490D-AD26-A13C13BAC964}" srcOrd="0" destOrd="0" presId="urn:microsoft.com/office/officeart/2009/3/layout/StepUpProcess"/>
    <dgm:cxn modelId="{51ABA21C-FFDF-4F83-938E-72E0B0CCAB41}" type="presOf" srcId="{B191C5E3-C03F-4FF1-89FC-994CE2CD63BB}" destId="{2AA313EA-6516-4CE9-872D-B0538A4E8AD7}" srcOrd="0" destOrd="0" presId="urn:microsoft.com/office/officeart/2009/3/layout/StepUpProcess"/>
    <dgm:cxn modelId="{3C7D89A0-DA50-4AC6-B57F-FDD34DBC7981}" type="presParOf" srcId="{8C9A3219-1F9A-4289-B2DF-A37ACD1F2EF8}" destId="{6BD2FF6A-FC8F-4D5F-86E6-E832A0873180}" srcOrd="0" destOrd="0" presId="urn:microsoft.com/office/officeart/2009/3/layout/StepUpProcess"/>
    <dgm:cxn modelId="{E4BBCFD6-60B8-41B8-9E45-BDCFF11897D3}" type="presParOf" srcId="{6BD2FF6A-FC8F-4D5F-86E6-E832A0873180}" destId="{1F658EB6-8109-4254-845C-2B12DBEFCBA4}" srcOrd="0" destOrd="0" presId="urn:microsoft.com/office/officeart/2009/3/layout/StepUpProcess"/>
    <dgm:cxn modelId="{25ACD02C-56E2-40E0-BA17-A6BCF7A7BF49}" type="presParOf" srcId="{6BD2FF6A-FC8F-4D5F-86E6-E832A0873180}" destId="{2AA313EA-6516-4CE9-872D-B0538A4E8AD7}" srcOrd="1" destOrd="0" presId="urn:microsoft.com/office/officeart/2009/3/layout/StepUpProcess"/>
    <dgm:cxn modelId="{A3619918-6F15-47FB-88AD-E3114392E137}" type="presParOf" srcId="{6BD2FF6A-FC8F-4D5F-86E6-E832A0873180}" destId="{CA4B3EA3-AFDF-428B-A1B5-4F3F32BE377C}" srcOrd="2" destOrd="0" presId="urn:microsoft.com/office/officeart/2009/3/layout/StepUpProcess"/>
    <dgm:cxn modelId="{DF4DA24B-F64E-45AC-93C2-201E7C48F768}" type="presParOf" srcId="{8C9A3219-1F9A-4289-B2DF-A37ACD1F2EF8}" destId="{1BCC38FE-9653-4C1C-89EE-09FF6F26A9DD}" srcOrd="1" destOrd="0" presId="urn:microsoft.com/office/officeart/2009/3/layout/StepUpProcess"/>
    <dgm:cxn modelId="{554A1BCC-4884-4BCE-965F-64683FBAEB93}" type="presParOf" srcId="{1BCC38FE-9653-4C1C-89EE-09FF6F26A9DD}" destId="{7E5321B6-4C2F-4C01-B276-98832DA22BB7}" srcOrd="0" destOrd="0" presId="urn:microsoft.com/office/officeart/2009/3/layout/StepUpProcess"/>
    <dgm:cxn modelId="{C04AA4E5-495F-42B4-BA87-8B0A6530C43E}" type="presParOf" srcId="{8C9A3219-1F9A-4289-B2DF-A37ACD1F2EF8}" destId="{DD0208A4-3E60-48C0-8817-9ADE1B1E58F9}" srcOrd="2" destOrd="0" presId="urn:microsoft.com/office/officeart/2009/3/layout/StepUpProcess"/>
    <dgm:cxn modelId="{60AF453B-24E2-4AFD-866A-7158E4B8A5C9}" type="presParOf" srcId="{DD0208A4-3E60-48C0-8817-9ADE1B1E58F9}" destId="{6AB4F86A-E32D-481A-81D9-9BE200D410DB}" srcOrd="0" destOrd="0" presId="urn:microsoft.com/office/officeart/2009/3/layout/StepUpProcess"/>
    <dgm:cxn modelId="{46424DBE-4078-42B0-B326-D87C4EC9C475}" type="presParOf" srcId="{DD0208A4-3E60-48C0-8817-9ADE1B1E58F9}" destId="{F95053E8-2F12-4B93-9D05-84269E96CABE}" srcOrd="1" destOrd="0" presId="urn:microsoft.com/office/officeart/2009/3/layout/StepUpProcess"/>
    <dgm:cxn modelId="{2D26B439-5B71-4C9E-843A-1AEE822457F1}" type="presParOf" srcId="{DD0208A4-3E60-48C0-8817-9ADE1B1E58F9}" destId="{B803DF44-1A96-400D-BEAC-FDCD21523466}" srcOrd="2" destOrd="0" presId="urn:microsoft.com/office/officeart/2009/3/layout/StepUpProcess"/>
    <dgm:cxn modelId="{B5679556-B998-4C8E-9967-317D7F2F3B3B}" type="presParOf" srcId="{8C9A3219-1F9A-4289-B2DF-A37ACD1F2EF8}" destId="{B28BF3EC-D8CE-4F89-83D1-B66205CCEC05}" srcOrd="3" destOrd="0" presId="urn:microsoft.com/office/officeart/2009/3/layout/StepUpProcess"/>
    <dgm:cxn modelId="{4872247A-0AC7-4785-9537-310511ADCE93}" type="presParOf" srcId="{B28BF3EC-D8CE-4F89-83D1-B66205CCEC05}" destId="{A87600B9-8BDE-4C82-AF77-2B4CFC73A621}" srcOrd="0" destOrd="0" presId="urn:microsoft.com/office/officeart/2009/3/layout/StepUpProcess"/>
    <dgm:cxn modelId="{FD5E724C-5E3E-479B-BFF8-D0B36EDF8E20}" type="presParOf" srcId="{8C9A3219-1F9A-4289-B2DF-A37ACD1F2EF8}" destId="{4ACF06F9-6EB9-4B01-88AC-B3DBCF56247D}" srcOrd="4" destOrd="0" presId="urn:microsoft.com/office/officeart/2009/3/layout/StepUpProcess"/>
    <dgm:cxn modelId="{F3022E66-EE83-4BE9-B5F6-0202AE1E74ED}" type="presParOf" srcId="{4ACF06F9-6EB9-4B01-88AC-B3DBCF56247D}" destId="{6FD4E796-8FC6-49B0-8062-EAC236B49070}" srcOrd="0" destOrd="0" presId="urn:microsoft.com/office/officeart/2009/3/layout/StepUpProcess"/>
    <dgm:cxn modelId="{3150E025-C72C-4A08-B08A-D049B517E657}" type="presParOf" srcId="{4ACF06F9-6EB9-4B01-88AC-B3DBCF56247D}" destId="{7238B0F6-A827-490D-AD26-A13C13BAC964}"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58EB6-8109-4254-845C-2B12DBEFCBA4}">
      <dsp:nvSpPr>
        <dsp:cNvPr id="0" name=""/>
        <dsp:cNvSpPr/>
      </dsp:nvSpPr>
      <dsp:spPr>
        <a:xfrm rot="5400000">
          <a:off x="243091" y="694225"/>
          <a:ext cx="726278" cy="120851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313EA-6516-4CE9-872D-B0538A4E8AD7}">
      <dsp:nvSpPr>
        <dsp:cNvPr id="0" name=""/>
        <dsp:cNvSpPr/>
      </dsp:nvSpPr>
      <dsp:spPr>
        <a:xfrm>
          <a:off x="121857" y="1055309"/>
          <a:ext cx="1091050" cy="9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4 ANALYZE</a:t>
          </a:r>
          <a:endParaRPr lang="en-US" sz="1200" b="1" kern="1200" dirty="0"/>
        </a:p>
      </dsp:txBody>
      <dsp:txXfrm>
        <a:off x="121857" y="1055309"/>
        <a:ext cx="1091050" cy="956369"/>
      </dsp:txXfrm>
    </dsp:sp>
    <dsp:sp modelId="{CA4B3EA3-AFDF-428B-A1B5-4F3F32BE377C}">
      <dsp:nvSpPr>
        <dsp:cNvPr id="0" name=""/>
        <dsp:cNvSpPr/>
      </dsp:nvSpPr>
      <dsp:spPr>
        <a:xfrm>
          <a:off x="1007049" y="605253"/>
          <a:ext cx="205858" cy="2058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4F86A-E32D-481A-81D9-9BE200D410DB}">
      <dsp:nvSpPr>
        <dsp:cNvPr id="0" name=""/>
        <dsp:cNvSpPr/>
      </dsp:nvSpPr>
      <dsp:spPr>
        <a:xfrm rot="5400000">
          <a:off x="1578749" y="363714"/>
          <a:ext cx="726278" cy="120851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053E8-2F12-4B93-9D05-84269E96CABE}">
      <dsp:nvSpPr>
        <dsp:cNvPr id="0" name=""/>
        <dsp:cNvSpPr/>
      </dsp:nvSpPr>
      <dsp:spPr>
        <a:xfrm>
          <a:off x="1457516" y="724799"/>
          <a:ext cx="1091050" cy="9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5 EVALUATE</a:t>
          </a:r>
          <a:endParaRPr lang="en-US" sz="1200" b="1" kern="1200" dirty="0"/>
        </a:p>
      </dsp:txBody>
      <dsp:txXfrm>
        <a:off x="1457516" y="724799"/>
        <a:ext cx="1091050" cy="956369"/>
      </dsp:txXfrm>
    </dsp:sp>
    <dsp:sp modelId="{B803DF44-1A96-400D-BEAC-FDCD21523466}">
      <dsp:nvSpPr>
        <dsp:cNvPr id="0" name=""/>
        <dsp:cNvSpPr/>
      </dsp:nvSpPr>
      <dsp:spPr>
        <a:xfrm>
          <a:off x="2342707" y="274743"/>
          <a:ext cx="205858" cy="2058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4E796-8FC6-49B0-8062-EAC236B49070}">
      <dsp:nvSpPr>
        <dsp:cNvPr id="0" name=""/>
        <dsp:cNvSpPr/>
      </dsp:nvSpPr>
      <dsp:spPr>
        <a:xfrm rot="5400000">
          <a:off x="2914408" y="33204"/>
          <a:ext cx="726278" cy="120851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8B0F6-A827-490D-AD26-A13C13BAC964}">
      <dsp:nvSpPr>
        <dsp:cNvPr id="0" name=""/>
        <dsp:cNvSpPr/>
      </dsp:nvSpPr>
      <dsp:spPr>
        <a:xfrm>
          <a:off x="2793174" y="394289"/>
          <a:ext cx="1091050" cy="9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6 CREATE </a:t>
          </a:r>
          <a:endParaRPr lang="en-US" sz="1200" b="1" kern="1200" dirty="0"/>
        </a:p>
      </dsp:txBody>
      <dsp:txXfrm>
        <a:off x="2793174" y="394289"/>
        <a:ext cx="1091050" cy="95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58EB6-8109-4254-845C-2B12DBEFCBA4}">
      <dsp:nvSpPr>
        <dsp:cNvPr id="0" name=""/>
        <dsp:cNvSpPr/>
      </dsp:nvSpPr>
      <dsp:spPr>
        <a:xfrm rot="5400000">
          <a:off x="241121" y="812781"/>
          <a:ext cx="726278" cy="120851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313EA-6516-4CE9-872D-B0538A4E8AD7}">
      <dsp:nvSpPr>
        <dsp:cNvPr id="0" name=""/>
        <dsp:cNvSpPr/>
      </dsp:nvSpPr>
      <dsp:spPr>
        <a:xfrm>
          <a:off x="228600" y="1130095"/>
          <a:ext cx="951232" cy="412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1 REMEMBER</a:t>
          </a:r>
          <a:endParaRPr lang="en-US" sz="1200" b="1" kern="1200" dirty="0"/>
        </a:p>
      </dsp:txBody>
      <dsp:txXfrm>
        <a:off x="228600" y="1130095"/>
        <a:ext cx="951232" cy="412396"/>
      </dsp:txXfrm>
    </dsp:sp>
    <dsp:sp modelId="{CA4B3EA3-AFDF-428B-A1B5-4F3F32BE377C}">
      <dsp:nvSpPr>
        <dsp:cNvPr id="0" name=""/>
        <dsp:cNvSpPr/>
      </dsp:nvSpPr>
      <dsp:spPr>
        <a:xfrm>
          <a:off x="990601" y="749093"/>
          <a:ext cx="205858" cy="2058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4F86A-E32D-481A-81D9-9BE200D410DB}">
      <dsp:nvSpPr>
        <dsp:cNvPr id="0" name=""/>
        <dsp:cNvSpPr/>
      </dsp:nvSpPr>
      <dsp:spPr>
        <a:xfrm rot="5400000">
          <a:off x="1578749" y="652741"/>
          <a:ext cx="726278" cy="120851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053E8-2F12-4B93-9D05-84269E96CABE}">
      <dsp:nvSpPr>
        <dsp:cNvPr id="0" name=""/>
        <dsp:cNvSpPr/>
      </dsp:nvSpPr>
      <dsp:spPr>
        <a:xfrm>
          <a:off x="1447805" y="1053898"/>
          <a:ext cx="1175519" cy="34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2 UNDERSTAND</a:t>
          </a:r>
          <a:endParaRPr lang="en-US" sz="1200" b="1" kern="1200" dirty="0"/>
        </a:p>
      </dsp:txBody>
      <dsp:txXfrm>
        <a:off x="1447805" y="1053898"/>
        <a:ext cx="1175519" cy="344235"/>
      </dsp:txXfrm>
    </dsp:sp>
    <dsp:sp modelId="{B803DF44-1A96-400D-BEAC-FDCD21523466}">
      <dsp:nvSpPr>
        <dsp:cNvPr id="0" name=""/>
        <dsp:cNvSpPr/>
      </dsp:nvSpPr>
      <dsp:spPr>
        <a:xfrm>
          <a:off x="2342707" y="563769"/>
          <a:ext cx="205858" cy="2058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4E796-8FC6-49B0-8062-EAC236B49070}">
      <dsp:nvSpPr>
        <dsp:cNvPr id="0" name=""/>
        <dsp:cNvSpPr/>
      </dsp:nvSpPr>
      <dsp:spPr>
        <a:xfrm rot="5400000">
          <a:off x="2914408" y="322231"/>
          <a:ext cx="726278" cy="120851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8B0F6-A827-490D-AD26-A13C13BAC964}">
      <dsp:nvSpPr>
        <dsp:cNvPr id="0" name=""/>
        <dsp:cNvSpPr/>
      </dsp:nvSpPr>
      <dsp:spPr>
        <a:xfrm>
          <a:off x="2793174" y="683316"/>
          <a:ext cx="1091050" cy="9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3 APPLY</a:t>
          </a:r>
          <a:endParaRPr lang="en-US" sz="1200" b="1" kern="1200" dirty="0"/>
        </a:p>
      </dsp:txBody>
      <dsp:txXfrm>
        <a:off x="2793174" y="683316"/>
        <a:ext cx="1091050" cy="9563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F67F7D13-E4F1-453D-8A7D-424018FEEF90}" type="datetimeFigureOut">
              <a:rPr lang="en-US" smtClean="0"/>
              <a:t>1/30/2020</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F896EC6F-96F7-4E79-8853-E044DCFF629B}" type="slidenum">
              <a:rPr lang="en-US" smtClean="0"/>
              <a:t>‹#›</a:t>
            </a:fld>
            <a:endParaRPr lang="en-US"/>
          </a:p>
        </p:txBody>
      </p:sp>
    </p:spTree>
    <p:extLst>
      <p:ext uri="{BB962C8B-B14F-4D97-AF65-F5344CB8AC3E}">
        <p14:creationId xmlns:p14="http://schemas.microsoft.com/office/powerpoint/2010/main" val="391454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65AF87B-1E59-43FE-9D4C-5A83B502C77E}" type="datetimeFigureOut">
              <a:rPr lang="en-US" smtClean="0"/>
              <a:t>1/30/2020</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ookings.edu/blog/brown-center-chalkboard/2018/06/12/its-time-to-move-beyond-the-word-gap/"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npr.org/sections/ed/2018/06/01/615188051/lets-stop-talking-about-the-30-million-word-gap" TargetMode="External"/><Relationship Id="rId4" Type="http://schemas.openxmlformats.org/officeDocument/2006/relationships/hyperlink" Target="https://www.naeyc.org/resources/pubs/tyc/feb2014/the-word-ga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77761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211135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35892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204008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318316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14</a:t>
            </a:fld>
            <a:endParaRPr lang="en-US"/>
          </a:p>
        </p:txBody>
      </p:sp>
    </p:spTree>
    <p:extLst>
      <p:ext uri="{BB962C8B-B14F-4D97-AF65-F5344CB8AC3E}">
        <p14:creationId xmlns:p14="http://schemas.microsoft.com/office/powerpoint/2010/main" val="77852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326181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ANSWER: “Which beads do we need to add to this AB pattern?”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1180636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pPr defTabSz="915772">
              <a:defRPr/>
            </a:pPr>
            <a:r>
              <a:rPr lang="en-US" i="1" dirty="0"/>
              <a:t>“Oh, I see you’re using pink, green, yellow. You’re building a pattern on your string of pink… green… and yellow.”</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a:p>
        </p:txBody>
      </p:sp>
    </p:spTree>
    <p:extLst>
      <p:ext uri="{BB962C8B-B14F-4D97-AF65-F5344CB8AC3E}">
        <p14:creationId xmlns:p14="http://schemas.microsoft.com/office/powerpoint/2010/main" val="255160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ANSWERS</a:t>
            </a:r>
            <a:r>
              <a:rPr lang="en-US" i="0" baseline="0" dirty="0" smtClean="0"/>
              <a:t>:</a:t>
            </a:r>
          </a:p>
          <a:p>
            <a:r>
              <a:rPr lang="en-US" i="1" dirty="0" smtClean="0"/>
              <a:t>“What </a:t>
            </a:r>
            <a:r>
              <a:rPr lang="en-US" i="1" dirty="0"/>
              <a:t>colors are in this pattern?” </a:t>
            </a:r>
            <a:r>
              <a:rPr lang="en-US" dirty="0" smtClean="0"/>
              <a:t>Take the step back to make sure the child can identify the pattern first.  Then you can move forward.</a:t>
            </a:r>
          </a:p>
          <a:p>
            <a:endParaRPr lang="en-US"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a:p>
        </p:txBody>
      </p:sp>
    </p:spTree>
    <p:extLst>
      <p:ext uri="{BB962C8B-B14F-4D97-AF65-F5344CB8AC3E}">
        <p14:creationId xmlns:p14="http://schemas.microsoft.com/office/powerpoint/2010/main" val="360541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ANSWER:</a:t>
            </a:r>
            <a:endParaRPr lang="en-US" dirty="0"/>
          </a:p>
          <a:p>
            <a:pPr>
              <a:buFontTx/>
              <a:buChar char="-"/>
            </a:pPr>
            <a:r>
              <a:rPr lang="en-US" dirty="0"/>
              <a:t>“Can you tell me what you are making?”</a:t>
            </a:r>
          </a:p>
          <a:p>
            <a:endParaRPr lang="en-US" dirty="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a:p>
        </p:txBody>
      </p:sp>
    </p:spTree>
    <p:extLst>
      <p:ext uri="{BB962C8B-B14F-4D97-AF65-F5344CB8AC3E}">
        <p14:creationId xmlns:p14="http://schemas.microsoft.com/office/powerpoint/2010/main" val="378286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27121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419855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a:p>
        </p:txBody>
      </p:sp>
    </p:spTree>
    <p:extLst>
      <p:ext uri="{BB962C8B-B14F-4D97-AF65-F5344CB8AC3E}">
        <p14:creationId xmlns:p14="http://schemas.microsoft.com/office/powerpoint/2010/main" val="65177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22</a:t>
            </a:fld>
            <a:endParaRPr lang="en-US"/>
          </a:p>
        </p:txBody>
      </p:sp>
    </p:spTree>
    <p:extLst>
      <p:ext uri="{BB962C8B-B14F-4D97-AF65-F5344CB8AC3E}">
        <p14:creationId xmlns:p14="http://schemas.microsoft.com/office/powerpoint/2010/main" val="4043565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wind things down with some practica</a:t>
            </a:r>
            <a:r>
              <a:rPr lang="en-US" baseline="0" dirty="0" smtClean="0"/>
              <a:t>l suggestions for implementing the use of Big Questions in Learning Centers.</a:t>
            </a:r>
          </a:p>
          <a:p>
            <a:endParaRPr lang="en-US" baseline="0" dirty="0" smtClean="0"/>
          </a:p>
          <a:p>
            <a:r>
              <a:rPr lang="en-US" baseline="0" dirty="0" smtClean="0"/>
              <a:t>First, write out key questions ahead of time.  This may not come naturally to everyone – or to anyone – at first try, so plan for it.  Fairfax developed a handout that may help you plan your questions at each Bloom level for your learning centers.  We’ll send this out after the webinar. </a:t>
            </a:r>
          </a:p>
          <a:p>
            <a:endParaRPr lang="en-US" baseline="0" dirty="0" smtClean="0"/>
          </a:p>
          <a:p>
            <a:r>
              <a:rPr lang="en-US" baseline="0" dirty="0" smtClean="0"/>
              <a:t>Second, even once you plan for it, it still takes intention and practice.  Keep at it.  Perhaps even record yourself attempting contingent conversation with a child.  Listen, check your bloom levels, and see if you’re giving wait time, including the child’s experiences, and matching their interest, development, etc.</a:t>
            </a:r>
          </a:p>
          <a:p>
            <a:endParaRPr lang="en-US" baseline="0" dirty="0" smtClean="0"/>
          </a:p>
          <a:p>
            <a:r>
              <a:rPr lang="en-US" baseline="0" dirty="0" smtClean="0"/>
              <a:t>Third, consider posting some question stems near centers so you can maximize language rich interactions.  This would enable teachers, instructional aides, volunteers, visitors, even grade-school buddies to help promote conversation!  I loved seeing this in a Norfolk classroom at each learning center.  I felt very equipped to jump in and talk to kids!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23</a:t>
            </a:fld>
            <a:endParaRPr lang="en-US"/>
          </a:p>
        </p:txBody>
      </p:sp>
    </p:spTree>
    <p:extLst>
      <p:ext uri="{BB962C8B-B14F-4D97-AF65-F5344CB8AC3E}">
        <p14:creationId xmlns:p14="http://schemas.microsoft.com/office/powerpoint/2010/main" val="19472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147832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702310" y="4480005"/>
            <a:ext cx="5618480" cy="3665459"/>
          </a:xfrm>
          <a:prstGeom prst="rect">
            <a:avLst/>
          </a:prstGeom>
        </p:spPr>
        <p:txBody>
          <a:bodyPr spcFirstLastPara="1" wrap="square" lIns="93286" tIns="46631" rIns="93286" bIns="46631" anchor="t" anchorCtr="0">
            <a:noAutofit/>
          </a:bodyPr>
          <a:lstStyle/>
          <a:p>
            <a:endParaRPr dirty="0"/>
          </a:p>
        </p:txBody>
      </p:sp>
      <p:sp>
        <p:nvSpPr>
          <p:cNvPr id="130" name="Google Shape;130;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06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a:p>
        </p:txBody>
      </p:sp>
    </p:spTree>
    <p:extLst>
      <p:ext uri="{BB962C8B-B14F-4D97-AF65-F5344CB8AC3E}">
        <p14:creationId xmlns:p14="http://schemas.microsoft.com/office/powerpoint/2010/main" val="24298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42730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a:p>
        </p:txBody>
      </p:sp>
    </p:spTree>
    <p:extLst>
      <p:ext uri="{BB962C8B-B14F-4D97-AF65-F5344CB8AC3E}">
        <p14:creationId xmlns:p14="http://schemas.microsoft.com/office/powerpoint/2010/main" val="282633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225765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ground</a:t>
            </a:r>
            <a:r>
              <a:rPr lang="en-US" baseline="0" dirty="0" smtClean="0"/>
              <a:t> ourselves in some research on language-rich environments for young children…</a:t>
            </a:r>
          </a:p>
          <a:p>
            <a:endParaRPr lang="en-US" baseline="0" dirty="0" smtClean="0"/>
          </a:p>
          <a:p>
            <a:r>
              <a:rPr lang="en-US" baseline="0" dirty="0" smtClean="0"/>
              <a:t>In a seminal study in the mid-90s by Hart and </a:t>
            </a:r>
            <a:r>
              <a:rPr lang="en-US" baseline="0" dirty="0" err="1" smtClean="0"/>
              <a:t>Risley</a:t>
            </a:r>
            <a:r>
              <a:rPr lang="en-US" baseline="0" dirty="0" smtClean="0"/>
              <a:t>, it was estimated that by age 3, there was a 30m word gap between low income and professional families.  This study is widely cited to demonstrate the importance of exposing children to language.</a:t>
            </a:r>
          </a:p>
          <a:p>
            <a:endParaRPr lang="en-US" baseline="0" dirty="0" smtClean="0"/>
          </a:p>
          <a:p>
            <a:r>
              <a:rPr lang="en-US" baseline="0" dirty="0" smtClean="0"/>
              <a:t>On their website, NAEYC shares evidence of vocabulary gaps by 18 months old that increase by age 2.</a:t>
            </a:r>
          </a:p>
          <a:p>
            <a:endParaRPr lang="en-US" baseline="0" dirty="0" smtClean="0"/>
          </a:p>
          <a:p>
            <a:r>
              <a:rPr lang="en-US" baseline="0" dirty="0" smtClean="0"/>
              <a:t>Then a near replication of the Hart-</a:t>
            </a:r>
            <a:r>
              <a:rPr lang="en-US" baseline="0" dirty="0" err="1" smtClean="0"/>
              <a:t>Risley</a:t>
            </a:r>
            <a:r>
              <a:rPr lang="en-US" baseline="0" dirty="0" smtClean="0"/>
              <a:t> study calculated the SES language gap to be more like 4 million words, with variability – and a 2018 study said SES alone cannot predict language gaps, because we have to account for words spoken by caregivers to the child as well as the ambient words in their environment.  Regardless, even 4 million word gap is significant.</a:t>
            </a:r>
          </a:p>
          <a:p>
            <a:endParaRPr lang="en-US" baseline="0" dirty="0" smtClean="0"/>
          </a:p>
          <a:p>
            <a:pPr defTabSz="915772">
              <a:defRPr/>
            </a:pPr>
            <a:r>
              <a:rPr lang="en-US" baseline="0" dirty="0" smtClean="0"/>
              <a:t>Recent publications critique the model of deficit thinking characterized by the use of the term “gaps.”  Instead, they recommend thinking about “word wealth” that some children possess – and how we can better serve students instead of fixing them. All this to say kids don’t come in with the same experiences, and we have to support language development in our classrooms.  More excitingly, </a:t>
            </a:r>
            <a:r>
              <a:rPr lang="en-US" sz="900" i="1" dirty="0">
                <a:sym typeface="Wingdings" panose="05000000000000000000" pitchFamily="2" charset="2"/>
              </a:rPr>
              <a:t>YOUR work makes a huge difference in building that foundation</a:t>
            </a:r>
            <a:r>
              <a:rPr lang="en-US" sz="900" dirty="0">
                <a:sym typeface="Wingdings" panose="05000000000000000000" pitchFamily="2" charset="2"/>
              </a:rPr>
              <a:t>!</a:t>
            </a:r>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a:t>
            </a:r>
          </a:p>
          <a:p>
            <a:r>
              <a:rPr lang="en-US" dirty="0" smtClean="0"/>
              <a:t>Citations</a:t>
            </a:r>
          </a:p>
          <a:p>
            <a:r>
              <a:rPr lang="en-US" dirty="0" smtClean="0"/>
              <a:t>-  30 million</a:t>
            </a:r>
            <a:r>
              <a:rPr lang="en-US" baseline="0" dirty="0" smtClean="0"/>
              <a:t> word gap by age 3 (Hart &amp; </a:t>
            </a:r>
            <a:r>
              <a:rPr lang="en-US" baseline="0" dirty="0" err="1" smtClean="0"/>
              <a:t>Risley</a:t>
            </a:r>
            <a:r>
              <a:rPr lang="en-US" baseline="0" dirty="0" smtClean="0"/>
              <a:t>, 1995) between low-income and professional families (only 40 families)</a:t>
            </a:r>
          </a:p>
          <a:p>
            <a:pPr marL="171707" indent="-171707">
              <a:buFontTx/>
              <a:buChar char="-"/>
            </a:pPr>
            <a:endParaRPr lang="en-US" baseline="0" dirty="0" smtClean="0"/>
          </a:p>
          <a:p>
            <a:pPr marL="171707" indent="-171707">
              <a:buFontTx/>
              <a:buChar char="-"/>
            </a:pPr>
            <a:r>
              <a:rPr lang="en-US" baseline="0" dirty="0" smtClean="0"/>
              <a:t>Brookings follow-up said # words children hear cannot be predicted by SES alone when you consider words spoken to child from caregiver + AMBIENT words in environment (</a:t>
            </a:r>
            <a:r>
              <a:rPr lang="en-US" dirty="0" smtClean="0">
                <a:hlinkClick r:id="rId3"/>
              </a:rPr>
              <a:t>https://www.brookings.edu/blog/brown-center-chalkboard/2018/06/12/its-time-to-move-beyond-the-word-gap/</a:t>
            </a:r>
            <a:r>
              <a:rPr lang="en-US" dirty="0" smtClean="0"/>
              <a:t>)</a:t>
            </a:r>
          </a:p>
          <a:p>
            <a:pPr marL="171707" indent="-171707">
              <a:buFontTx/>
              <a:buChar char="-"/>
            </a:pPr>
            <a:endParaRPr lang="en-US" dirty="0" smtClean="0"/>
          </a:p>
          <a:p>
            <a:pPr marL="171707" indent="-171707">
              <a:buFontTx/>
              <a:buChar char="-"/>
            </a:pPr>
            <a:r>
              <a:rPr lang="en-US" dirty="0" smtClean="0"/>
              <a:t>Gap more likely around 4million</a:t>
            </a:r>
            <a:r>
              <a:rPr lang="en-US" baseline="0" dirty="0" smtClean="0"/>
              <a:t> word gap by age 4</a:t>
            </a:r>
          </a:p>
          <a:p>
            <a:pPr marL="171707" indent="-171707">
              <a:buFontTx/>
              <a:buChar char="-"/>
            </a:pPr>
            <a:r>
              <a:rPr lang="en-US" baseline="0" dirty="0" smtClean="0"/>
              <a:t>NAEYC says vocabulary gaps by 18 months, even bigger by 2 (Fernald, </a:t>
            </a:r>
            <a:r>
              <a:rPr lang="en-US" baseline="0" dirty="0" err="1" smtClean="0"/>
              <a:t>Marchman</a:t>
            </a:r>
            <a:r>
              <a:rPr lang="en-US" baseline="0" dirty="0" smtClean="0"/>
              <a:t> &amp; </a:t>
            </a:r>
            <a:r>
              <a:rPr lang="en-US" baseline="0" dirty="0" err="1" smtClean="0"/>
              <a:t>Weisleder</a:t>
            </a:r>
            <a:r>
              <a:rPr lang="en-US" baseline="0" dirty="0" smtClean="0"/>
              <a:t>, 2013) </a:t>
            </a:r>
            <a:r>
              <a:rPr lang="en-US" dirty="0" smtClean="0">
                <a:hlinkClick r:id="rId4"/>
              </a:rPr>
              <a:t>https://www.naeyc.org/resources/pubs/tyc/feb2014/the-word-gap</a:t>
            </a:r>
            <a:endParaRPr lang="en-US" baseline="0" dirty="0" smtClean="0"/>
          </a:p>
          <a:p>
            <a:pPr marL="171707" indent="-171707">
              <a:buFontTx/>
              <a:buChar char="-"/>
            </a:pPr>
            <a:endParaRPr lang="en-US" baseline="0" dirty="0" smtClean="0"/>
          </a:p>
          <a:p>
            <a:pPr marL="171707" indent="-171707">
              <a:buFontTx/>
              <a:buChar char="-"/>
            </a:pPr>
            <a:r>
              <a:rPr lang="en-US" baseline="0" dirty="0" smtClean="0"/>
              <a:t>Less about gaps (deficit thinking) and more about “word wealth” and “code switching”</a:t>
            </a:r>
          </a:p>
          <a:p>
            <a:pPr marL="629593" lvl="1" indent="-171707">
              <a:buFontTx/>
              <a:buChar char="-"/>
            </a:pPr>
            <a:r>
              <a:rPr lang="en-US" dirty="0"/>
              <a:t>"We can shift the question from 'how can we fix these students?' to 'how can we best serve them?‘</a:t>
            </a:r>
          </a:p>
          <a:p>
            <a:pPr marL="629593" lvl="1" indent="-171707">
              <a:buFontTx/>
              <a:buChar char="-"/>
            </a:pPr>
            <a:r>
              <a:rPr lang="en-US" dirty="0"/>
              <a:t>Think of it as BUILDING A FOUNDATION vs. filling a gap (</a:t>
            </a:r>
            <a:r>
              <a:rPr lang="en-US" dirty="0" smtClean="0">
                <a:hlinkClick r:id="rId5"/>
              </a:rPr>
              <a:t>https://www.npr.org/sections/ed/2018/06/01/615188051/lets-stop-talking-about-the-30-million-word-gap</a:t>
            </a:r>
            <a:r>
              <a:rPr lang="en-US" dirty="0" smtClean="0"/>
              <a: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a:t>
            </a:fld>
            <a:endParaRPr lang="en-US"/>
          </a:p>
        </p:txBody>
      </p:sp>
    </p:spTree>
    <p:extLst>
      <p:ext uri="{BB962C8B-B14F-4D97-AF65-F5344CB8AC3E}">
        <p14:creationId xmlns:p14="http://schemas.microsoft.com/office/powerpoint/2010/main" val="82024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367582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a:p>
        </p:txBody>
      </p:sp>
    </p:spTree>
    <p:extLst>
      <p:ext uri="{BB962C8B-B14F-4D97-AF65-F5344CB8AC3E}">
        <p14:creationId xmlns:p14="http://schemas.microsoft.com/office/powerpoint/2010/main" val="7375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4290658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flickr.com/photos/unnormalized/21205762549"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hyperlink" Target="https://flickr.com/photos/unnormalized/21205762549"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hyperlink" Target="https://curry.virginia.edu/faculty-research/centers-labs-projects/castl/advancing-effective-interactions-instruction-vp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ark.Allan@doe.virginia.gov" TargetMode="External"/><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doe.virginia.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Laura.Kassner@doe.virginia.go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https://class.teachstone.com/video_library/video_prek/vid_detail.php?id=47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flickr.com/photos/dinnerseries/95462160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665629"/>
          </a:xfrm>
        </p:spPr>
        <p:txBody>
          <a:bodyPr/>
          <a:lstStyle/>
          <a:p>
            <a:r>
              <a:rPr lang="en-US" sz="2800" dirty="0" smtClean="0"/>
              <a:t>Asking Children Big Questions – Anytime, Anywhere (Part 1)</a:t>
            </a:r>
            <a:endParaRPr lang="en-US" sz="2800" dirty="0"/>
          </a:p>
        </p:txBody>
      </p:sp>
      <p:pic>
        <p:nvPicPr>
          <p:cNvPr id="4" name="Content Placeholder 3"/>
          <p:cNvPicPr>
            <a:picLocks noGrp="1" noChangeAspect="1"/>
          </p:cNvPicPr>
          <p:nvPr>
            <p:ph idx="1"/>
          </p:nvPr>
        </p:nvPicPr>
        <p:blipFill>
          <a:blip r:embed="rId3"/>
          <a:stretch>
            <a:fillRect/>
          </a:stretch>
        </p:blipFill>
        <p:spPr>
          <a:xfrm>
            <a:off x="3360321" y="1200150"/>
            <a:ext cx="2423357" cy="1981200"/>
          </a:xfrm>
          <a:prstGeom prst="rect">
            <a:avLst/>
          </a:prstGeom>
        </p:spPr>
      </p:pic>
      <p:sp>
        <p:nvSpPr>
          <p:cNvPr id="5" name="TextBox 4"/>
          <p:cNvSpPr txBox="1"/>
          <p:nvPr/>
        </p:nvSpPr>
        <p:spPr>
          <a:xfrm>
            <a:off x="1066800" y="3333750"/>
            <a:ext cx="6477000" cy="646331"/>
          </a:xfrm>
          <a:prstGeom prst="rect">
            <a:avLst/>
          </a:prstGeom>
          <a:noFill/>
        </p:spPr>
        <p:txBody>
          <a:bodyPr wrap="square" rtlCol="0">
            <a:spAutoFit/>
          </a:bodyPr>
          <a:lstStyle/>
          <a:p>
            <a:pPr algn="ctr"/>
            <a:r>
              <a:rPr lang="en-US" b="1" dirty="0" smtClean="0"/>
              <a:t>#3 in a 4-part Webinar Series</a:t>
            </a:r>
            <a:endParaRPr lang="en-US" b="1" dirty="0"/>
          </a:p>
          <a:p>
            <a:pPr algn="ctr"/>
            <a:r>
              <a:rPr lang="en-US" b="1" dirty="0" smtClean="0"/>
              <a:t>January 9, 2020</a:t>
            </a:r>
          </a:p>
        </p:txBody>
      </p:sp>
      <p:pic>
        <p:nvPicPr>
          <p:cNvPr id="6" name="Picture 5"/>
          <p:cNvPicPr>
            <a:picLocks noChangeAspect="1"/>
          </p:cNvPicPr>
          <p:nvPr/>
        </p:nvPicPr>
        <p:blipFill>
          <a:blip r:embed="rId4"/>
          <a:stretch>
            <a:fillRect/>
          </a:stretch>
        </p:blipFill>
        <p:spPr>
          <a:xfrm>
            <a:off x="156431" y="742950"/>
            <a:ext cx="1058738" cy="1323975"/>
          </a:xfrm>
          <a:prstGeom prst="rect">
            <a:avLst/>
          </a:prstGeom>
        </p:spPr>
      </p:pic>
      <p:sp>
        <p:nvSpPr>
          <p:cNvPr id="7" name="TextBox 6"/>
          <p:cNvSpPr txBox="1"/>
          <p:nvPr/>
        </p:nvSpPr>
        <p:spPr>
          <a:xfrm>
            <a:off x="76200" y="2104410"/>
            <a:ext cx="1600200" cy="430887"/>
          </a:xfrm>
          <a:prstGeom prst="rect">
            <a:avLst/>
          </a:prstGeom>
          <a:noFill/>
        </p:spPr>
        <p:txBody>
          <a:bodyPr wrap="square" rtlCol="0">
            <a:spAutoFit/>
          </a:bodyPr>
          <a:lstStyle/>
          <a:p>
            <a:r>
              <a:rPr lang="en-US" sz="1100" dirty="0" smtClean="0"/>
              <a:t>Authors Janis </a:t>
            </a:r>
            <a:r>
              <a:rPr lang="en-US" sz="1100" dirty="0" err="1" smtClean="0"/>
              <a:t>Strasser</a:t>
            </a:r>
            <a:r>
              <a:rPr lang="en-US" sz="1100" dirty="0" smtClean="0"/>
              <a:t> &amp; Lisa </a:t>
            </a:r>
            <a:r>
              <a:rPr lang="en-US" sz="1100" dirty="0" err="1" smtClean="0"/>
              <a:t>Bresson</a:t>
            </a:r>
            <a:endParaRPr lang="en-US" sz="1100" dirty="0"/>
          </a:p>
        </p:txBody>
      </p:sp>
    </p:spTree>
    <p:extLst>
      <p:ext uri="{BB962C8B-B14F-4D97-AF65-F5344CB8AC3E}">
        <p14:creationId xmlns:p14="http://schemas.microsoft.com/office/powerpoint/2010/main" val="138596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9051"/>
            <a:ext cx="5791200" cy="400110"/>
          </a:xfrm>
          <a:prstGeom prst="rect">
            <a:avLst/>
          </a:prstGeom>
          <a:solidFill>
            <a:schemeClr val="tx2">
              <a:lumMod val="20000"/>
              <a:lumOff val="80000"/>
            </a:schemeClr>
          </a:solidFill>
        </p:spPr>
        <p:txBody>
          <a:bodyPr wrap="square" rtlCol="0">
            <a:spAutoFit/>
          </a:bodyPr>
          <a:lstStyle/>
          <a:p>
            <a:r>
              <a:rPr lang="en-US" sz="2000" dirty="0" smtClean="0"/>
              <a:t>How can you use questioning to drive a conversation?</a:t>
            </a:r>
            <a:endParaRPr lang="en-US" sz="2000" dirty="0"/>
          </a:p>
        </p:txBody>
      </p:sp>
      <p:sp>
        <p:nvSpPr>
          <p:cNvPr id="3" name="TextBox 2"/>
          <p:cNvSpPr txBox="1"/>
          <p:nvPr/>
        </p:nvSpPr>
        <p:spPr>
          <a:xfrm>
            <a:off x="304800" y="133350"/>
            <a:ext cx="8534400" cy="523220"/>
          </a:xfrm>
          <a:prstGeom prst="rect">
            <a:avLst/>
          </a:prstGeom>
          <a:noFill/>
        </p:spPr>
        <p:txBody>
          <a:bodyPr wrap="square" rtlCol="0">
            <a:spAutoFit/>
          </a:bodyPr>
          <a:lstStyle/>
          <a:p>
            <a:pPr algn="ctr"/>
            <a:r>
              <a:rPr lang="en-US" sz="2800" dirty="0" smtClean="0"/>
              <a:t>Contingent Conversations </a:t>
            </a:r>
            <a:endParaRPr lang="en-US" sz="2800" dirty="0"/>
          </a:p>
        </p:txBody>
      </p:sp>
      <p:sp>
        <p:nvSpPr>
          <p:cNvPr id="4" name="TextBox 3"/>
          <p:cNvSpPr txBox="1"/>
          <p:nvPr/>
        </p:nvSpPr>
        <p:spPr>
          <a:xfrm>
            <a:off x="152400" y="1504950"/>
            <a:ext cx="8763000" cy="2723823"/>
          </a:xfrm>
          <a:prstGeom prst="rect">
            <a:avLst/>
          </a:prstGeom>
          <a:noFill/>
          <a:ln>
            <a:solidFill>
              <a:schemeClr val="tx1"/>
            </a:solidFill>
            <a:prstDash val="sysDot"/>
          </a:ln>
        </p:spPr>
        <p:txBody>
          <a:bodyPr wrap="square" rtlCol="0">
            <a:spAutoFit/>
          </a:bodyPr>
          <a:lstStyle/>
          <a:p>
            <a:r>
              <a:rPr lang="en-US" sz="1900" dirty="0" smtClean="0"/>
              <a:t>My mom took me to the store and I got fruit.</a:t>
            </a:r>
          </a:p>
          <a:p>
            <a:r>
              <a:rPr lang="en-US" sz="1900" dirty="0" smtClean="0"/>
              <a:t>     </a:t>
            </a:r>
            <a:r>
              <a:rPr lang="en-US" sz="1900" i="1" dirty="0" smtClean="0"/>
              <a:t>- That’s a healthy body choice.  </a:t>
            </a:r>
            <a:r>
              <a:rPr lang="en-US" sz="1900" i="1" dirty="0" smtClean="0">
                <a:solidFill>
                  <a:schemeClr val="tx2">
                    <a:lumMod val="60000"/>
                    <a:lumOff val="40000"/>
                  </a:schemeClr>
                </a:solidFill>
              </a:rPr>
              <a:t>What kind of fruit did you get? </a:t>
            </a:r>
            <a:r>
              <a:rPr lang="en-US" sz="1900" i="1" dirty="0" smtClean="0"/>
              <a:t>(1 – Remember)</a:t>
            </a:r>
          </a:p>
          <a:p>
            <a:endParaRPr lang="en-US" sz="1900" dirty="0" smtClean="0"/>
          </a:p>
          <a:p>
            <a:r>
              <a:rPr lang="en-US" sz="1900" dirty="0" smtClean="0"/>
              <a:t>Bananas and apples.</a:t>
            </a:r>
          </a:p>
          <a:p>
            <a:r>
              <a:rPr lang="en-US" sz="1900" dirty="0" smtClean="0"/>
              <a:t>    </a:t>
            </a:r>
            <a:r>
              <a:rPr lang="en-US" sz="1900" i="1" dirty="0" smtClean="0"/>
              <a:t> - Yum!  </a:t>
            </a:r>
            <a:r>
              <a:rPr lang="en-US" sz="1900" i="1" dirty="0" smtClean="0">
                <a:solidFill>
                  <a:schemeClr val="tx2">
                    <a:lumMod val="60000"/>
                    <a:lumOff val="40000"/>
                  </a:schemeClr>
                </a:solidFill>
              </a:rPr>
              <a:t>Which one is your favorite and why? </a:t>
            </a:r>
            <a:r>
              <a:rPr lang="en-US" sz="1900" i="1" dirty="0" smtClean="0"/>
              <a:t>(4 – Analyze and 5 – Evaluate)</a:t>
            </a:r>
          </a:p>
          <a:p>
            <a:endParaRPr lang="en-US" sz="1900" dirty="0" smtClean="0"/>
          </a:p>
          <a:p>
            <a:r>
              <a:rPr lang="en-US" sz="1900" dirty="0" smtClean="0"/>
              <a:t>Apples because they are red.</a:t>
            </a:r>
          </a:p>
          <a:p>
            <a:r>
              <a:rPr lang="en-US" sz="1900" i="1" dirty="0" smtClean="0"/>
              <a:t>     - They can be, </a:t>
            </a:r>
            <a:r>
              <a:rPr lang="en-US" sz="1900" i="1" dirty="0" smtClean="0">
                <a:solidFill>
                  <a:schemeClr val="tx2">
                    <a:lumMod val="60000"/>
                    <a:lumOff val="40000"/>
                  </a:schemeClr>
                </a:solidFill>
              </a:rPr>
              <a:t>did you know they can also be yellow or green?</a:t>
            </a:r>
            <a:r>
              <a:rPr lang="en-US" sz="1500" i="1" dirty="0" smtClean="0"/>
              <a:t> </a:t>
            </a:r>
            <a:r>
              <a:rPr lang="en-US" sz="1900" i="1" dirty="0" smtClean="0"/>
              <a:t>(2 </a:t>
            </a:r>
            <a:r>
              <a:rPr lang="en-US" sz="1900" i="1" dirty="0"/>
              <a:t>– </a:t>
            </a:r>
            <a:r>
              <a:rPr lang="en-US" sz="1900" i="1" dirty="0" smtClean="0"/>
              <a:t>Understand)</a:t>
            </a:r>
            <a:endParaRPr lang="en-US" sz="1900" i="1" dirty="0"/>
          </a:p>
          <a:p>
            <a:r>
              <a:rPr lang="en-US" sz="1900" i="1" dirty="0" smtClean="0"/>
              <a:t>     - I like apples too because they are crunchy. </a:t>
            </a:r>
            <a:r>
              <a:rPr lang="en-US" sz="1500" i="1" dirty="0" smtClean="0"/>
              <a:t>(build relationship, teach vocabulary)</a:t>
            </a:r>
          </a:p>
        </p:txBody>
      </p:sp>
    </p:spTree>
    <p:extLst>
      <p:ext uri="{BB962C8B-B14F-4D97-AF65-F5344CB8AC3E}">
        <p14:creationId xmlns:p14="http://schemas.microsoft.com/office/powerpoint/2010/main" val="46449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22140" y="2038350"/>
            <a:ext cx="1058738" cy="1323975"/>
          </a:xfrm>
          <a:prstGeom prst="rect">
            <a:avLst/>
          </a:prstGeom>
        </p:spPr>
      </p:pic>
      <p:graphicFrame>
        <p:nvGraphicFramePr>
          <p:cNvPr id="4" name="Diagram 3"/>
          <p:cNvGraphicFramePr/>
          <p:nvPr>
            <p:extLst>
              <p:ext uri="{D42A27DB-BD31-4B8C-83A1-F6EECF244321}">
                <p14:modId xmlns:p14="http://schemas.microsoft.com/office/powerpoint/2010/main" val="2635799483"/>
              </p:ext>
            </p:extLst>
          </p:nvPr>
        </p:nvGraphicFramePr>
        <p:xfrm>
          <a:off x="4800600" y="514350"/>
          <a:ext cx="38862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2735890841"/>
              </p:ext>
            </p:extLst>
          </p:nvPr>
        </p:nvGraphicFramePr>
        <p:xfrm>
          <a:off x="990600" y="1764858"/>
          <a:ext cx="3886200" cy="2286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p:cNvSpPr txBox="1"/>
          <p:nvPr/>
        </p:nvSpPr>
        <p:spPr>
          <a:xfrm>
            <a:off x="1508131" y="4019549"/>
            <a:ext cx="6188069" cy="415498"/>
          </a:xfrm>
          <a:prstGeom prst="rect">
            <a:avLst/>
          </a:prstGeom>
          <a:noFill/>
        </p:spPr>
        <p:txBody>
          <a:bodyPr wrap="square" rtlCol="0">
            <a:spAutoFit/>
          </a:bodyPr>
          <a:lstStyle/>
          <a:p>
            <a:r>
              <a:rPr lang="en-US" sz="1050" dirty="0" smtClean="0"/>
              <a:t>Based on Anderson, L.W., &amp; D.R. </a:t>
            </a:r>
            <a:r>
              <a:rPr lang="en-US" sz="1050" dirty="0" err="1" smtClean="0"/>
              <a:t>Krathwohl</a:t>
            </a:r>
            <a:r>
              <a:rPr lang="en-US" sz="1050" dirty="0" smtClean="0"/>
              <a:t>, eds. 2000. A Taxonomy for Learning, Teaching, and Assessing: A Revision of Bloom’s Taxonomy of Education Objectives.  New York: Pearson.  </a:t>
            </a:r>
            <a:endParaRPr lang="en-US" sz="1050" dirty="0"/>
          </a:p>
        </p:txBody>
      </p:sp>
      <p:sp>
        <p:nvSpPr>
          <p:cNvPr id="7" name="TextBox 6"/>
          <p:cNvSpPr txBox="1"/>
          <p:nvPr/>
        </p:nvSpPr>
        <p:spPr>
          <a:xfrm>
            <a:off x="7341909" y="3399810"/>
            <a:ext cx="1600200" cy="430887"/>
          </a:xfrm>
          <a:prstGeom prst="rect">
            <a:avLst/>
          </a:prstGeom>
          <a:noFill/>
        </p:spPr>
        <p:txBody>
          <a:bodyPr wrap="square" rtlCol="0">
            <a:spAutoFit/>
          </a:bodyPr>
          <a:lstStyle/>
          <a:p>
            <a:r>
              <a:rPr lang="en-US" sz="1100" dirty="0" smtClean="0"/>
              <a:t>Authors Janis </a:t>
            </a:r>
            <a:r>
              <a:rPr lang="en-US" sz="1100" dirty="0" err="1" smtClean="0"/>
              <a:t>Strasser</a:t>
            </a:r>
            <a:r>
              <a:rPr lang="en-US" sz="1100" dirty="0" smtClean="0"/>
              <a:t> &amp; Lisa </a:t>
            </a:r>
            <a:r>
              <a:rPr lang="en-US" sz="1100" dirty="0" err="1" smtClean="0"/>
              <a:t>Bresson</a:t>
            </a:r>
            <a:endParaRPr lang="en-US" sz="1100" dirty="0"/>
          </a:p>
        </p:txBody>
      </p:sp>
      <p:sp>
        <p:nvSpPr>
          <p:cNvPr id="3" name="Rectangle 2"/>
          <p:cNvSpPr/>
          <p:nvPr/>
        </p:nvSpPr>
        <p:spPr>
          <a:xfrm>
            <a:off x="36136" y="2245673"/>
            <a:ext cx="2597827" cy="307777"/>
          </a:xfrm>
          <a:prstGeom prst="rect">
            <a:avLst/>
          </a:prstGeom>
        </p:spPr>
        <p:txBody>
          <a:bodyPr wrap="none">
            <a:spAutoFit/>
          </a:bodyPr>
          <a:lstStyle/>
          <a:p>
            <a:r>
              <a:rPr lang="en-US" sz="1400" i="1" dirty="0" smtClean="0">
                <a:solidFill>
                  <a:schemeClr val="tx2">
                    <a:lumMod val="60000"/>
                    <a:lumOff val="40000"/>
                  </a:schemeClr>
                </a:solidFill>
              </a:rPr>
              <a:t>1) What </a:t>
            </a:r>
            <a:r>
              <a:rPr lang="en-US" sz="1400" i="1" dirty="0">
                <a:solidFill>
                  <a:schemeClr val="tx2">
                    <a:lumMod val="60000"/>
                    <a:lumOff val="40000"/>
                  </a:schemeClr>
                </a:solidFill>
              </a:rPr>
              <a:t>kind of fruit did you get?</a:t>
            </a:r>
            <a:endParaRPr lang="en-US" sz="1400" dirty="0"/>
          </a:p>
        </p:txBody>
      </p:sp>
      <p:sp>
        <p:nvSpPr>
          <p:cNvPr id="8" name="Rectangle 7"/>
          <p:cNvSpPr/>
          <p:nvPr/>
        </p:nvSpPr>
        <p:spPr>
          <a:xfrm>
            <a:off x="4495800" y="611627"/>
            <a:ext cx="3044295" cy="307777"/>
          </a:xfrm>
          <a:prstGeom prst="rect">
            <a:avLst/>
          </a:prstGeom>
        </p:spPr>
        <p:txBody>
          <a:bodyPr wrap="none">
            <a:spAutoFit/>
          </a:bodyPr>
          <a:lstStyle/>
          <a:p>
            <a:r>
              <a:rPr lang="en-US" sz="1400" i="1" dirty="0" smtClean="0">
                <a:solidFill>
                  <a:schemeClr val="tx2">
                    <a:lumMod val="60000"/>
                    <a:lumOff val="40000"/>
                  </a:schemeClr>
                </a:solidFill>
              </a:rPr>
              <a:t>2) Which </a:t>
            </a:r>
            <a:r>
              <a:rPr lang="en-US" sz="1400" i="1" dirty="0">
                <a:solidFill>
                  <a:schemeClr val="tx2">
                    <a:lumMod val="60000"/>
                    <a:lumOff val="40000"/>
                  </a:schemeClr>
                </a:solidFill>
              </a:rPr>
              <a:t>one is your favorite and why? </a:t>
            </a:r>
            <a:endParaRPr lang="en-US" sz="1400" dirty="0"/>
          </a:p>
        </p:txBody>
      </p:sp>
      <p:sp>
        <p:nvSpPr>
          <p:cNvPr id="9" name="Rectangle 8"/>
          <p:cNvSpPr/>
          <p:nvPr/>
        </p:nvSpPr>
        <p:spPr>
          <a:xfrm>
            <a:off x="1047803" y="1797522"/>
            <a:ext cx="3828997" cy="307777"/>
          </a:xfrm>
          <a:prstGeom prst="rect">
            <a:avLst/>
          </a:prstGeom>
        </p:spPr>
        <p:txBody>
          <a:bodyPr wrap="none">
            <a:spAutoFit/>
          </a:bodyPr>
          <a:lstStyle/>
          <a:p>
            <a:r>
              <a:rPr lang="en-US" sz="1400" i="1" dirty="0" smtClean="0">
                <a:solidFill>
                  <a:schemeClr val="tx2">
                    <a:lumMod val="60000"/>
                    <a:lumOff val="40000"/>
                  </a:schemeClr>
                </a:solidFill>
              </a:rPr>
              <a:t>3) did </a:t>
            </a:r>
            <a:r>
              <a:rPr lang="en-US" sz="1400" i="1" dirty="0">
                <a:solidFill>
                  <a:schemeClr val="tx2">
                    <a:lumMod val="60000"/>
                    <a:lumOff val="40000"/>
                  </a:schemeClr>
                </a:solidFill>
              </a:rPr>
              <a:t>you know they can also be yellow or green?</a:t>
            </a:r>
            <a:r>
              <a:rPr lang="en-US" sz="1400" i="1" dirty="0"/>
              <a:t> </a:t>
            </a:r>
            <a:endParaRPr lang="en-US" sz="1400" dirty="0"/>
          </a:p>
        </p:txBody>
      </p:sp>
      <p:sp>
        <p:nvSpPr>
          <p:cNvPr id="10" name="Down Arrow 9"/>
          <p:cNvSpPr/>
          <p:nvPr/>
        </p:nvSpPr>
        <p:spPr>
          <a:xfrm>
            <a:off x="1508131" y="2495550"/>
            <a:ext cx="244469"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73478" y="895350"/>
            <a:ext cx="244469"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811465" y="2048366"/>
            <a:ext cx="244469" cy="3048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829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5298440" y="1885950"/>
            <a:ext cx="3810000" cy="2590800"/>
          </a:xfrm>
        </p:spPr>
        <p:txBody>
          <a:bodyPr>
            <a:normAutofit fontScale="92500" lnSpcReduction="10000"/>
          </a:bodyPr>
          <a:lstStyle/>
          <a:p>
            <a:pPr algn="l"/>
            <a:r>
              <a:rPr lang="en-US" dirty="0" smtClean="0"/>
              <a:t>Includes:</a:t>
            </a:r>
          </a:p>
          <a:p>
            <a:pPr marL="457200" indent="-457200" algn="l">
              <a:buFont typeface="Arial" panose="020B0604020202020204" pitchFamily="34" charset="0"/>
              <a:buChar char="•"/>
            </a:pPr>
            <a:r>
              <a:rPr lang="en-US" sz="2000" dirty="0" smtClean="0"/>
              <a:t>Dramatic Play</a:t>
            </a:r>
          </a:p>
          <a:p>
            <a:pPr marL="457200" indent="-457200" algn="l">
              <a:buFont typeface="Arial" panose="020B0604020202020204" pitchFamily="34" charset="0"/>
              <a:buChar char="•"/>
            </a:pPr>
            <a:r>
              <a:rPr lang="en-US" sz="2000" dirty="0" smtClean="0"/>
              <a:t>Blocks</a:t>
            </a:r>
          </a:p>
          <a:p>
            <a:pPr marL="457200" indent="-457200" algn="l">
              <a:buFont typeface="Arial" panose="020B0604020202020204" pitchFamily="34" charset="0"/>
              <a:buChar char="•"/>
            </a:pPr>
            <a:r>
              <a:rPr lang="en-US" sz="2000" dirty="0" smtClean="0"/>
              <a:t>Math/Manipulatives</a:t>
            </a:r>
          </a:p>
          <a:p>
            <a:pPr marL="457200" indent="-457200" algn="l">
              <a:buFont typeface="Arial" panose="020B0604020202020204" pitchFamily="34" charset="0"/>
              <a:buChar char="•"/>
            </a:pPr>
            <a:r>
              <a:rPr lang="en-US" sz="2000" dirty="0" smtClean="0"/>
              <a:t>Science</a:t>
            </a:r>
          </a:p>
          <a:p>
            <a:pPr marL="457200" indent="-457200" algn="l">
              <a:buFont typeface="Arial" panose="020B0604020202020204" pitchFamily="34" charset="0"/>
              <a:buChar char="•"/>
            </a:pPr>
            <a:r>
              <a:rPr lang="en-US" sz="2000" dirty="0" smtClean="0"/>
              <a:t>Writing</a:t>
            </a:r>
          </a:p>
          <a:p>
            <a:pPr marL="457200" indent="-457200" algn="l">
              <a:buFont typeface="Arial" panose="020B0604020202020204" pitchFamily="34" charset="0"/>
              <a:buChar char="•"/>
            </a:pPr>
            <a:r>
              <a:rPr lang="en-US" sz="2000" dirty="0" smtClean="0"/>
              <a:t>Art</a:t>
            </a:r>
          </a:p>
        </p:txBody>
      </p:sp>
      <p:sp>
        <p:nvSpPr>
          <p:cNvPr id="14" name="Title 13"/>
          <p:cNvSpPr>
            <a:spLocks noGrp="1"/>
          </p:cNvSpPr>
          <p:nvPr>
            <p:ph type="title"/>
          </p:nvPr>
        </p:nvSpPr>
        <p:spPr>
          <a:xfrm>
            <a:off x="1524000" y="0"/>
            <a:ext cx="7620000" cy="1371599"/>
          </a:xfrm>
        </p:spPr>
        <p:txBody>
          <a:bodyPr/>
          <a:lstStyle/>
          <a:p>
            <a:r>
              <a:rPr lang="en-US" dirty="0" smtClean="0"/>
              <a:t>Big Questions for Young Minds</a:t>
            </a:r>
            <a:endParaRPr lang="en-US" dirty="0"/>
          </a:p>
        </p:txBody>
      </p:sp>
      <p:sp>
        <p:nvSpPr>
          <p:cNvPr id="16" name="Subtitle 14"/>
          <p:cNvSpPr txBox="1">
            <a:spLocks/>
          </p:cNvSpPr>
          <p:nvPr/>
        </p:nvSpPr>
        <p:spPr>
          <a:xfrm>
            <a:off x="228600" y="1962150"/>
            <a:ext cx="4572000" cy="26670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i="1"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smtClean="0"/>
              <a:t>Chapter Organization</a:t>
            </a:r>
          </a:p>
          <a:p>
            <a:pPr marL="457200" indent="-457200" algn="l">
              <a:buFont typeface="Arial" panose="020B0604020202020204" pitchFamily="34" charset="0"/>
              <a:buChar char="•"/>
            </a:pPr>
            <a:r>
              <a:rPr lang="en-US" sz="2000" dirty="0" smtClean="0"/>
              <a:t>Vignette and why learning area matters</a:t>
            </a:r>
          </a:p>
          <a:p>
            <a:pPr marL="457200" indent="-457200" algn="l">
              <a:buFont typeface="Arial" panose="020B0604020202020204" pitchFamily="34" charset="0"/>
              <a:buChar char="•"/>
            </a:pPr>
            <a:r>
              <a:rPr lang="en-US" sz="2000" dirty="0" smtClean="0"/>
              <a:t>Getting started</a:t>
            </a:r>
          </a:p>
          <a:p>
            <a:pPr marL="457200" indent="-457200" algn="l">
              <a:buFont typeface="Arial" panose="020B0604020202020204" pitchFamily="34" charset="0"/>
              <a:buChar char="•"/>
            </a:pPr>
            <a:r>
              <a:rPr lang="en-US" sz="2000" dirty="0" smtClean="0"/>
              <a:t>Supporting children’s play and learning</a:t>
            </a:r>
          </a:p>
          <a:p>
            <a:pPr marL="457200" indent="-457200" algn="l">
              <a:buFont typeface="Arial" panose="020B0604020202020204" pitchFamily="34" charset="0"/>
              <a:buChar char="•"/>
            </a:pPr>
            <a:r>
              <a:rPr lang="en-US" sz="2000" dirty="0" smtClean="0"/>
              <a:t>Picture book ideas for each center</a:t>
            </a:r>
          </a:p>
          <a:p>
            <a:pPr marL="457200" indent="-457200" algn="l">
              <a:buFont typeface="Arial" panose="020B0604020202020204" pitchFamily="34" charset="0"/>
              <a:buChar char="•"/>
            </a:pPr>
            <a:r>
              <a:rPr lang="en-US" sz="2000" dirty="0" smtClean="0"/>
              <a:t>Starter questions for each Bloom level</a:t>
            </a:r>
          </a:p>
        </p:txBody>
      </p:sp>
      <p:pic>
        <p:nvPicPr>
          <p:cNvPr id="5" name="Picture 4"/>
          <p:cNvPicPr>
            <a:picLocks noChangeAspect="1"/>
          </p:cNvPicPr>
          <p:nvPr/>
        </p:nvPicPr>
        <p:blipFill>
          <a:blip r:embed="rId3"/>
          <a:stretch>
            <a:fillRect/>
          </a:stretch>
        </p:blipFill>
        <p:spPr>
          <a:xfrm>
            <a:off x="270731" y="57150"/>
            <a:ext cx="1058738" cy="1323975"/>
          </a:xfrm>
          <a:prstGeom prst="rect">
            <a:avLst/>
          </a:prstGeom>
        </p:spPr>
      </p:pic>
      <p:sp>
        <p:nvSpPr>
          <p:cNvPr id="6" name="TextBox 5"/>
          <p:cNvSpPr txBox="1"/>
          <p:nvPr/>
        </p:nvSpPr>
        <p:spPr>
          <a:xfrm>
            <a:off x="190500" y="1418610"/>
            <a:ext cx="1600200" cy="430887"/>
          </a:xfrm>
          <a:prstGeom prst="rect">
            <a:avLst/>
          </a:prstGeom>
          <a:noFill/>
        </p:spPr>
        <p:txBody>
          <a:bodyPr wrap="square" rtlCol="0">
            <a:spAutoFit/>
          </a:bodyPr>
          <a:lstStyle/>
          <a:p>
            <a:r>
              <a:rPr lang="en-US" sz="1100" dirty="0" smtClean="0"/>
              <a:t>Authors Janis </a:t>
            </a:r>
            <a:r>
              <a:rPr lang="en-US" sz="1100" dirty="0" err="1" smtClean="0"/>
              <a:t>Strasser</a:t>
            </a:r>
            <a:r>
              <a:rPr lang="en-US" sz="1100" dirty="0" smtClean="0"/>
              <a:t> &amp; Lisa </a:t>
            </a:r>
            <a:r>
              <a:rPr lang="en-US" sz="1100" dirty="0" err="1" smtClean="0"/>
              <a:t>Bresson</a:t>
            </a:r>
            <a:endParaRPr lang="en-US" sz="1100" dirty="0"/>
          </a:p>
        </p:txBody>
      </p:sp>
    </p:spTree>
    <p:extLst>
      <p:ext uri="{BB962C8B-B14F-4D97-AF65-F5344CB8AC3E}">
        <p14:creationId xmlns:p14="http://schemas.microsoft.com/office/powerpoint/2010/main" val="2691134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45" y="1649001"/>
            <a:ext cx="1898855" cy="646331"/>
          </a:xfrm>
          <a:prstGeom prst="rect">
            <a:avLst/>
          </a:prstGeom>
          <a:noFill/>
        </p:spPr>
        <p:txBody>
          <a:bodyPr wrap="square" rtlCol="0">
            <a:spAutoFit/>
          </a:bodyPr>
          <a:lstStyle/>
          <a:p>
            <a:r>
              <a:rPr lang="en-US" i="1" dirty="0" smtClean="0"/>
              <a:t>Let’s walk through a center together</a:t>
            </a:r>
            <a:endParaRPr lang="en-US" sz="1100" dirty="0"/>
          </a:p>
        </p:txBody>
      </p:sp>
      <p:sp>
        <p:nvSpPr>
          <p:cNvPr id="3" name="TextBox 2"/>
          <p:cNvSpPr txBox="1"/>
          <p:nvPr/>
        </p:nvSpPr>
        <p:spPr>
          <a:xfrm>
            <a:off x="6705600" y="742950"/>
            <a:ext cx="2279855" cy="3693319"/>
          </a:xfrm>
          <a:prstGeom prst="rect">
            <a:avLst/>
          </a:prstGeom>
          <a:noFill/>
        </p:spPr>
        <p:txBody>
          <a:bodyPr wrap="square" rtlCol="0">
            <a:spAutoFit/>
          </a:bodyPr>
          <a:lstStyle/>
          <a:p>
            <a:r>
              <a:rPr lang="en-US" dirty="0" smtClean="0"/>
              <a:t>What questions might we ask at each of the 6 Bloom’s levels?</a:t>
            </a:r>
          </a:p>
          <a:p>
            <a:endParaRPr lang="en-US" dirty="0"/>
          </a:p>
          <a:p>
            <a:r>
              <a:rPr lang="en-US" dirty="0" smtClean="0"/>
              <a:t>What domain(s) and dimension(s) of CLASS are addressed?</a:t>
            </a:r>
          </a:p>
          <a:p>
            <a:endParaRPr lang="en-US" dirty="0"/>
          </a:p>
          <a:p>
            <a:r>
              <a:rPr lang="en-US" dirty="0" smtClean="0"/>
              <a:t>How do the questions drive contingent responses?</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09322"/>
            <a:ext cx="4013200" cy="3009900"/>
          </a:xfrm>
          <a:prstGeom prst="rect">
            <a:avLst/>
          </a:prstGeom>
        </p:spPr>
      </p:pic>
      <p:sp>
        <p:nvSpPr>
          <p:cNvPr id="7" name="Rectangle 6"/>
          <p:cNvSpPr/>
          <p:nvPr/>
        </p:nvSpPr>
        <p:spPr>
          <a:xfrm>
            <a:off x="2332074" y="3927639"/>
            <a:ext cx="2279855" cy="230832"/>
          </a:xfrm>
          <a:prstGeom prst="rect">
            <a:avLst/>
          </a:prstGeom>
        </p:spPr>
        <p:txBody>
          <a:bodyPr wrap="square">
            <a:spAutoFit/>
          </a:bodyPr>
          <a:lstStyle/>
          <a:p>
            <a:r>
              <a:rPr lang="en-US" sz="900" dirty="0"/>
              <a:t>flickr.com/photos/</a:t>
            </a:r>
            <a:r>
              <a:rPr lang="en-US" sz="900" dirty="0" err="1"/>
              <a:t>cusd</a:t>
            </a:r>
            <a:r>
              <a:rPr lang="en-US" sz="900" dirty="0"/>
              <a:t>/8208379556</a:t>
            </a:r>
          </a:p>
        </p:txBody>
      </p:sp>
      <p:sp>
        <p:nvSpPr>
          <p:cNvPr id="9" name="Title 3"/>
          <p:cNvSpPr>
            <a:spLocks noGrp="1"/>
          </p:cNvSpPr>
          <p:nvPr>
            <p:ph type="title"/>
          </p:nvPr>
        </p:nvSpPr>
        <p:spPr>
          <a:xfrm>
            <a:off x="1288312" y="136285"/>
            <a:ext cx="5417288" cy="606665"/>
          </a:xfrm>
          <a:solidFill>
            <a:schemeClr val="bg1"/>
          </a:solidFill>
        </p:spPr>
        <p:txBody>
          <a:bodyPr/>
          <a:lstStyle/>
          <a:p>
            <a:r>
              <a:rPr lang="en-US" dirty="0" smtClean="0">
                <a:solidFill>
                  <a:schemeClr val="tx1"/>
                </a:solidFill>
              </a:rPr>
              <a:t>Block Center </a:t>
            </a:r>
            <a:r>
              <a:rPr lang="en-US" sz="1800" dirty="0" smtClean="0">
                <a:solidFill>
                  <a:schemeClr val="tx1"/>
                </a:solidFill>
              </a:rPr>
              <a:t>(p.19)</a:t>
            </a:r>
            <a:endParaRPr lang="en-US" sz="1800" dirty="0">
              <a:solidFill>
                <a:schemeClr val="tx1"/>
              </a:solidFill>
            </a:endParaRPr>
          </a:p>
        </p:txBody>
      </p:sp>
    </p:spTree>
    <p:extLst>
      <p:ext uri="{BB962C8B-B14F-4D97-AF65-F5344CB8AC3E}">
        <p14:creationId xmlns:p14="http://schemas.microsoft.com/office/powerpoint/2010/main" val="324124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023" y="172114"/>
            <a:ext cx="8229600" cy="857250"/>
          </a:xfrm>
        </p:spPr>
        <p:txBody>
          <a:bodyPr/>
          <a:lstStyle/>
          <a:p>
            <a:r>
              <a:rPr lang="en-US" dirty="0" smtClean="0"/>
              <a:t>Block Center</a:t>
            </a:r>
            <a:endParaRPr lang="en-US" dirty="0"/>
          </a:p>
        </p:txBody>
      </p:sp>
      <p:sp>
        <p:nvSpPr>
          <p:cNvPr id="5" name="Content Placeholder 4"/>
          <p:cNvSpPr>
            <a:spLocks noGrp="1"/>
          </p:cNvSpPr>
          <p:nvPr>
            <p:ph sz="half" idx="1"/>
          </p:nvPr>
        </p:nvSpPr>
        <p:spPr>
          <a:xfrm>
            <a:off x="152400" y="1504950"/>
            <a:ext cx="8839200" cy="3124199"/>
          </a:xfrm>
        </p:spPr>
        <p:txBody>
          <a:bodyPr>
            <a:normAutofit/>
          </a:bodyPr>
          <a:lstStyle/>
          <a:p>
            <a:pPr marL="0" indent="0">
              <a:buNone/>
            </a:pPr>
            <a:r>
              <a:rPr lang="en-US" sz="2600" dirty="0" smtClean="0"/>
              <a:t>6 – </a:t>
            </a:r>
            <a:r>
              <a:rPr lang="en-US" sz="2600" b="1" dirty="0" smtClean="0"/>
              <a:t>Create: </a:t>
            </a:r>
            <a:r>
              <a:rPr lang="en-US" sz="2600" i="1" dirty="0" smtClean="0"/>
              <a:t>Can you change this to make it have a flat roof?</a:t>
            </a:r>
          </a:p>
          <a:p>
            <a:pPr marL="0" indent="0">
              <a:buNone/>
            </a:pPr>
            <a:r>
              <a:rPr lang="en-US" sz="2600" dirty="0" smtClean="0"/>
              <a:t>5 </a:t>
            </a:r>
            <a:r>
              <a:rPr lang="en-US" sz="2600" dirty="0"/>
              <a:t>– </a:t>
            </a:r>
            <a:r>
              <a:rPr lang="en-US" sz="2600" b="1" dirty="0" smtClean="0"/>
              <a:t>Evaluate: </a:t>
            </a:r>
            <a:r>
              <a:rPr lang="en-US" sz="2600" i="1" dirty="0" smtClean="0"/>
              <a:t>Would this design be a good home to live in?</a:t>
            </a:r>
            <a:endParaRPr lang="en-US" sz="2600" i="1" dirty="0"/>
          </a:p>
          <a:p>
            <a:pPr marL="0" indent="0">
              <a:buNone/>
            </a:pPr>
            <a:r>
              <a:rPr lang="en-US" sz="2600" dirty="0" smtClean="0"/>
              <a:t>4 </a:t>
            </a:r>
            <a:r>
              <a:rPr lang="en-US" sz="2600" dirty="0"/>
              <a:t>– </a:t>
            </a:r>
            <a:r>
              <a:rPr lang="en-US" sz="2600" b="1" dirty="0" smtClean="0"/>
              <a:t>Analyze: </a:t>
            </a:r>
            <a:r>
              <a:rPr lang="en-US" sz="2600" i="1" dirty="0" smtClean="0"/>
              <a:t>Look at your friend’s creation.  Which is taller?</a:t>
            </a:r>
            <a:endParaRPr lang="en-US" sz="2600" i="1" dirty="0"/>
          </a:p>
          <a:p>
            <a:pPr marL="0" indent="0">
              <a:buNone/>
            </a:pPr>
            <a:r>
              <a:rPr lang="en-US" sz="2600" dirty="0" smtClean="0"/>
              <a:t>3 </a:t>
            </a:r>
            <a:r>
              <a:rPr lang="en-US" sz="2600" dirty="0"/>
              <a:t>– </a:t>
            </a:r>
            <a:r>
              <a:rPr lang="en-US" sz="2600" b="1" dirty="0" smtClean="0"/>
              <a:t>Apply:  </a:t>
            </a:r>
            <a:r>
              <a:rPr lang="en-US" sz="2600" i="1" dirty="0" smtClean="0"/>
              <a:t>Why did you choose to add a window?</a:t>
            </a:r>
          </a:p>
          <a:p>
            <a:pPr marL="0" indent="0">
              <a:buNone/>
            </a:pPr>
            <a:r>
              <a:rPr lang="en-US" sz="2600" dirty="0" smtClean="0"/>
              <a:t>2 </a:t>
            </a:r>
            <a:r>
              <a:rPr lang="en-US" sz="2600" dirty="0"/>
              <a:t>– </a:t>
            </a:r>
            <a:r>
              <a:rPr lang="en-US" sz="2600" b="1" dirty="0" smtClean="0"/>
              <a:t>Understand: </a:t>
            </a:r>
            <a:r>
              <a:rPr lang="en-US" sz="2600" i="1" dirty="0" smtClean="0"/>
              <a:t>Can you describe your building to me?</a:t>
            </a:r>
          </a:p>
          <a:p>
            <a:pPr marL="0" indent="0">
              <a:buNone/>
            </a:pPr>
            <a:r>
              <a:rPr lang="en-US" sz="2600" dirty="0"/>
              <a:t>1 – </a:t>
            </a:r>
            <a:r>
              <a:rPr lang="en-US" sz="2600" b="1" dirty="0" smtClean="0"/>
              <a:t>Remember: </a:t>
            </a:r>
            <a:r>
              <a:rPr lang="en-US" sz="2600" i="1" dirty="0" smtClean="0"/>
              <a:t>Where is the red block in your design?</a:t>
            </a:r>
          </a:p>
          <a:p>
            <a:pPr marL="0" indent="0">
              <a:buNone/>
            </a:pPr>
            <a:endParaRPr lang="en-US" sz="2600" dirty="0" smtClean="0"/>
          </a:p>
          <a:p>
            <a:pPr marL="0" indent="0">
              <a:buNone/>
            </a:pPr>
            <a:endParaRPr lang="en-US" sz="2600" dirty="0"/>
          </a:p>
        </p:txBody>
      </p:sp>
      <p:sp>
        <p:nvSpPr>
          <p:cNvPr id="3" name="TextBox 2"/>
          <p:cNvSpPr txBox="1"/>
          <p:nvPr/>
        </p:nvSpPr>
        <p:spPr>
          <a:xfrm>
            <a:off x="457200" y="971550"/>
            <a:ext cx="1600200" cy="369332"/>
          </a:xfrm>
          <a:prstGeom prst="rect">
            <a:avLst/>
          </a:prstGeom>
          <a:solidFill>
            <a:srgbClr val="FFFF00"/>
          </a:solidFill>
        </p:spPr>
        <p:txBody>
          <a:bodyPr wrap="square" rtlCol="0">
            <a:spAutoFit/>
          </a:bodyPr>
          <a:lstStyle/>
          <a:p>
            <a:r>
              <a:rPr lang="en-US" dirty="0" smtClean="0"/>
              <a:t>Bloom’s levels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81750"/>
            <a:ext cx="1773283" cy="1329962"/>
          </a:xfrm>
          <a:prstGeom prst="rect">
            <a:avLst/>
          </a:prstGeom>
        </p:spPr>
      </p:pic>
      <p:sp>
        <p:nvSpPr>
          <p:cNvPr id="11" name="Rectangle 10"/>
          <p:cNvSpPr/>
          <p:nvPr/>
        </p:nvSpPr>
        <p:spPr>
          <a:xfrm>
            <a:off x="7010400" y="21708"/>
            <a:ext cx="1981200" cy="230832"/>
          </a:xfrm>
          <a:prstGeom prst="rect">
            <a:avLst/>
          </a:prstGeom>
        </p:spPr>
        <p:txBody>
          <a:bodyPr wrap="square">
            <a:spAutoFit/>
          </a:bodyPr>
          <a:lstStyle/>
          <a:p>
            <a:r>
              <a:rPr lang="en-US" sz="900" dirty="0"/>
              <a:t>flickr.com/photos/</a:t>
            </a:r>
            <a:r>
              <a:rPr lang="en-US" sz="900" dirty="0" err="1"/>
              <a:t>cusd</a:t>
            </a:r>
            <a:r>
              <a:rPr lang="en-US" sz="900" dirty="0"/>
              <a:t>/8208379556</a:t>
            </a:r>
          </a:p>
        </p:txBody>
      </p:sp>
    </p:spTree>
    <p:extLst>
      <p:ext uri="{BB962C8B-B14F-4D97-AF65-F5344CB8AC3E}">
        <p14:creationId xmlns:p14="http://schemas.microsoft.com/office/powerpoint/2010/main" val="7905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Block Center</a:t>
            </a:r>
            <a:endParaRPr lang="en-US" dirty="0"/>
          </a:p>
        </p:txBody>
      </p:sp>
      <p:sp>
        <p:nvSpPr>
          <p:cNvPr id="2" name="Content Placeholder 1"/>
          <p:cNvSpPr>
            <a:spLocks noGrp="1"/>
          </p:cNvSpPr>
          <p:nvPr>
            <p:ph sz="half" idx="1"/>
          </p:nvPr>
        </p:nvSpPr>
        <p:spPr>
          <a:xfrm>
            <a:off x="228600" y="1294060"/>
            <a:ext cx="8763000" cy="3124199"/>
          </a:xfrm>
        </p:spPr>
        <p:txBody>
          <a:bodyPr>
            <a:normAutofit/>
          </a:bodyPr>
          <a:lstStyle/>
          <a:p>
            <a:pPr marL="0" indent="0">
              <a:buNone/>
            </a:pPr>
            <a:r>
              <a:rPr lang="en-US" sz="2200" dirty="0"/>
              <a:t>4 – </a:t>
            </a:r>
            <a:r>
              <a:rPr lang="en-US" sz="2200" b="1" dirty="0"/>
              <a:t>Analyze: </a:t>
            </a:r>
            <a:r>
              <a:rPr lang="en-US" sz="2200" i="1" dirty="0"/>
              <a:t>Look at your friend’s </a:t>
            </a:r>
            <a:r>
              <a:rPr lang="en-US" sz="2200" i="1" dirty="0" smtClean="0"/>
              <a:t>creation. Which </a:t>
            </a:r>
            <a:r>
              <a:rPr lang="en-US" sz="2200" i="1" dirty="0"/>
              <a:t>is taller?</a:t>
            </a:r>
          </a:p>
          <a:p>
            <a:r>
              <a:rPr lang="en-US" sz="1900" dirty="0" smtClean="0"/>
              <a:t>You’re right! How do you know?  What strategy did you use?</a:t>
            </a:r>
          </a:p>
          <a:p>
            <a:pPr lvl="1"/>
            <a:r>
              <a:rPr lang="en-US" sz="1900" dirty="0" smtClean="0"/>
              <a:t>Did you compare them?  Compare means…</a:t>
            </a:r>
          </a:p>
          <a:p>
            <a:pPr lvl="1"/>
            <a:r>
              <a:rPr lang="en-US" sz="1900" dirty="0" smtClean="0"/>
              <a:t>What did you use to measure the </a:t>
            </a:r>
            <a:r>
              <a:rPr lang="en-US" sz="1900" dirty="0" err="1" smtClean="0"/>
              <a:t>legos</a:t>
            </a:r>
            <a:r>
              <a:rPr lang="en-US" sz="1900" dirty="0" smtClean="0"/>
              <a:t>?  That’s called a ruler.</a:t>
            </a:r>
          </a:p>
          <a:p>
            <a:r>
              <a:rPr lang="en-US" sz="1900" dirty="0" smtClean="0"/>
              <a:t>What number does your building reach on the ruler? Let’s put the bottom edge of the ruler at the bottom of your building.  Let’s slide our finger up to where your building stops and find the closest number.</a:t>
            </a:r>
            <a:endParaRPr lang="en-US" sz="1500" dirty="0" smtClean="0"/>
          </a:p>
          <a:p>
            <a:r>
              <a:rPr lang="en-US" sz="1900" dirty="0" smtClean="0"/>
              <a:t>5.  That’s right.  5! What about your friends’ building?  Which number is larger?</a:t>
            </a:r>
          </a:p>
          <a:p>
            <a:r>
              <a:rPr lang="en-US" sz="1900" dirty="0" smtClean="0"/>
              <a:t>If I added THIS piece, what would happen?</a:t>
            </a:r>
          </a:p>
          <a:p>
            <a:pPr marL="0" indent="0">
              <a:buNone/>
            </a:pPr>
            <a:endParaRPr lang="en-US" dirty="0"/>
          </a:p>
        </p:txBody>
      </p:sp>
      <p:sp>
        <p:nvSpPr>
          <p:cNvPr id="6" name="TextBox 5"/>
          <p:cNvSpPr txBox="1"/>
          <p:nvPr/>
        </p:nvSpPr>
        <p:spPr>
          <a:xfrm>
            <a:off x="457200" y="971550"/>
            <a:ext cx="2514600" cy="369332"/>
          </a:xfrm>
          <a:prstGeom prst="rect">
            <a:avLst/>
          </a:prstGeom>
          <a:solidFill>
            <a:srgbClr val="FFFF00"/>
          </a:solidFill>
        </p:spPr>
        <p:txBody>
          <a:bodyPr wrap="square" rtlCol="0">
            <a:spAutoFit/>
          </a:bodyPr>
          <a:lstStyle/>
          <a:p>
            <a:r>
              <a:rPr lang="en-US" dirty="0" smtClean="0"/>
              <a:t>Contingent </a:t>
            </a:r>
            <a:r>
              <a:rPr lang="en-US" dirty="0"/>
              <a:t>c</a:t>
            </a:r>
            <a:r>
              <a:rPr lang="en-US" dirty="0" smtClean="0"/>
              <a:t>onversation</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81750"/>
            <a:ext cx="1773283" cy="1329962"/>
          </a:xfrm>
          <a:prstGeom prst="rect">
            <a:avLst/>
          </a:prstGeom>
        </p:spPr>
      </p:pic>
      <p:sp>
        <p:nvSpPr>
          <p:cNvPr id="10" name="Rectangle 9"/>
          <p:cNvSpPr/>
          <p:nvPr/>
        </p:nvSpPr>
        <p:spPr>
          <a:xfrm>
            <a:off x="7010400" y="21708"/>
            <a:ext cx="1981200" cy="230832"/>
          </a:xfrm>
          <a:prstGeom prst="rect">
            <a:avLst/>
          </a:prstGeom>
        </p:spPr>
        <p:txBody>
          <a:bodyPr wrap="square">
            <a:spAutoFit/>
          </a:bodyPr>
          <a:lstStyle/>
          <a:p>
            <a:r>
              <a:rPr lang="en-US" sz="900" dirty="0"/>
              <a:t>flickr.com/photos/</a:t>
            </a:r>
            <a:r>
              <a:rPr lang="en-US" sz="900" dirty="0" err="1"/>
              <a:t>cusd</a:t>
            </a:r>
            <a:r>
              <a:rPr lang="en-US" sz="900" dirty="0"/>
              <a:t>/8208379556</a:t>
            </a:r>
          </a:p>
        </p:txBody>
      </p:sp>
      <p:sp>
        <p:nvSpPr>
          <p:cNvPr id="8" name="TextBox 7"/>
          <p:cNvSpPr txBox="1"/>
          <p:nvPr/>
        </p:nvSpPr>
        <p:spPr>
          <a:xfrm>
            <a:off x="443845" y="449937"/>
            <a:ext cx="2133600" cy="369332"/>
          </a:xfrm>
          <a:prstGeom prst="rect">
            <a:avLst/>
          </a:prstGeom>
          <a:solidFill>
            <a:srgbClr val="FFFF00"/>
          </a:solidFill>
        </p:spPr>
        <p:txBody>
          <a:bodyPr wrap="square" rtlCol="0">
            <a:spAutoFit/>
          </a:bodyPr>
          <a:lstStyle/>
          <a:p>
            <a:r>
              <a:rPr lang="en-US" dirty="0" smtClean="0"/>
              <a:t>CLASS connections</a:t>
            </a:r>
            <a:endParaRPr lang="en-US" dirty="0"/>
          </a:p>
        </p:txBody>
      </p:sp>
    </p:spTree>
    <p:extLst>
      <p:ext uri="{BB962C8B-B14F-4D97-AF65-F5344CB8AC3E}">
        <p14:creationId xmlns:p14="http://schemas.microsoft.com/office/powerpoint/2010/main" val="222471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7296"/>
            <a:ext cx="3505200" cy="477054"/>
          </a:xfrm>
          <a:prstGeom prst="rect">
            <a:avLst/>
          </a:prstGeom>
          <a:noFill/>
        </p:spPr>
        <p:txBody>
          <a:bodyPr wrap="square" rtlCol="0">
            <a:spAutoFit/>
          </a:bodyPr>
          <a:lstStyle/>
          <a:p>
            <a:pPr algn="ctr"/>
            <a:r>
              <a:rPr lang="en-US" sz="2500" dirty="0" smtClean="0"/>
              <a:t>Math Manipulatives </a:t>
            </a:r>
            <a:r>
              <a:rPr lang="en-US" dirty="0"/>
              <a:t>(</a:t>
            </a:r>
            <a:r>
              <a:rPr lang="en-US" dirty="0" smtClean="0"/>
              <a:t>p.25)</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 y="514350"/>
            <a:ext cx="4876800" cy="3657600"/>
          </a:xfrm>
          <a:prstGeom prst="rect">
            <a:avLst/>
          </a:prstGeom>
        </p:spPr>
      </p:pic>
      <p:sp>
        <p:nvSpPr>
          <p:cNvPr id="5" name="Rectangle 4"/>
          <p:cNvSpPr/>
          <p:nvPr/>
        </p:nvSpPr>
        <p:spPr>
          <a:xfrm>
            <a:off x="0" y="4154192"/>
            <a:ext cx="4572000" cy="230832"/>
          </a:xfrm>
          <a:prstGeom prst="rect">
            <a:avLst/>
          </a:prstGeom>
        </p:spPr>
        <p:txBody>
          <a:bodyPr>
            <a:spAutoFit/>
          </a:bodyPr>
          <a:lstStyle/>
          <a:p>
            <a:r>
              <a:rPr lang="en-US" sz="900" dirty="0"/>
              <a:t>flickr.com/photos/</a:t>
            </a:r>
            <a:r>
              <a:rPr lang="en-US" sz="900" dirty="0" err="1"/>
              <a:t>aboyandhisbike</a:t>
            </a:r>
            <a:r>
              <a:rPr lang="en-US" sz="900" dirty="0"/>
              <a:t>/4471626674</a:t>
            </a:r>
          </a:p>
        </p:txBody>
      </p:sp>
      <p:sp>
        <p:nvSpPr>
          <p:cNvPr id="9" name="Subtitle 14"/>
          <p:cNvSpPr txBox="1">
            <a:spLocks/>
          </p:cNvSpPr>
          <p:nvPr/>
        </p:nvSpPr>
        <p:spPr>
          <a:xfrm>
            <a:off x="5029200" y="451701"/>
            <a:ext cx="3810000" cy="4810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300" dirty="0" smtClean="0"/>
              <a:t>Which of these questions might you ask in this center if you wanted to target level 4 or higher (analyze, evaluate, create)?</a:t>
            </a:r>
          </a:p>
          <a:p>
            <a:pPr marL="0" indent="0">
              <a:buNone/>
            </a:pPr>
            <a:endParaRPr lang="en-US" sz="900" dirty="0" smtClean="0"/>
          </a:p>
          <a:p>
            <a:pPr>
              <a:buFontTx/>
              <a:buChar char="-"/>
            </a:pPr>
            <a:r>
              <a:rPr lang="en-US" sz="2100" i="1" dirty="0" smtClean="0"/>
              <a:t>“Can you find blue beads?”</a:t>
            </a:r>
          </a:p>
          <a:p>
            <a:pPr>
              <a:buFontTx/>
              <a:buChar char="-"/>
            </a:pPr>
            <a:r>
              <a:rPr lang="en-US" sz="2100" i="1" dirty="0" smtClean="0"/>
              <a:t>“What colors are in this pattern?”</a:t>
            </a:r>
          </a:p>
          <a:p>
            <a:pPr>
              <a:buFontTx/>
              <a:buChar char="-"/>
            </a:pPr>
            <a:r>
              <a:rPr lang="en-US" sz="2100" i="1" dirty="0" smtClean="0"/>
              <a:t>“Which beads do we need to add to this AB pattern?”</a:t>
            </a:r>
          </a:p>
          <a:p>
            <a:pPr>
              <a:buFontTx/>
              <a:buChar char="-"/>
            </a:pPr>
            <a:endParaRPr lang="en-US" sz="2000" dirty="0" smtClean="0"/>
          </a:p>
          <a:p>
            <a:pPr>
              <a:buFontTx/>
              <a:buChar char="-"/>
            </a:pPr>
            <a:endParaRPr lang="en-US" sz="2000" dirty="0" smtClean="0"/>
          </a:p>
          <a:p>
            <a:pPr>
              <a:buFontTx/>
              <a:buChar char="-"/>
            </a:pPr>
            <a:endParaRPr lang="en-US" sz="2000" dirty="0" smtClean="0"/>
          </a:p>
          <a:p>
            <a:pPr>
              <a:buFontTx/>
              <a:buChar char="-"/>
            </a:pPr>
            <a:endParaRPr lang="en-US" sz="2000" dirty="0" smtClean="0"/>
          </a:p>
          <a:p>
            <a:pPr marL="0" indent="0">
              <a:buNone/>
            </a:pPr>
            <a:endParaRPr lang="en-US" sz="2000" dirty="0" smtClean="0"/>
          </a:p>
        </p:txBody>
      </p:sp>
      <p:sp>
        <p:nvSpPr>
          <p:cNvPr id="3" name="TextBox 2"/>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POLL</a:t>
            </a:r>
            <a:endParaRPr lang="en-US" dirty="0">
              <a:solidFill>
                <a:schemeClr val="tx2">
                  <a:lumMod val="60000"/>
                  <a:lumOff val="40000"/>
                </a:schemeClr>
              </a:solidFill>
            </a:endParaRPr>
          </a:p>
        </p:txBody>
      </p:sp>
    </p:spTree>
    <p:extLst>
      <p:ext uri="{BB962C8B-B14F-4D97-AF65-F5344CB8AC3E}">
        <p14:creationId xmlns:p14="http://schemas.microsoft.com/office/powerpoint/2010/main" val="2543510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 y="514350"/>
            <a:ext cx="4876800" cy="3657600"/>
          </a:xfrm>
          <a:prstGeom prst="rect">
            <a:avLst/>
          </a:prstGeom>
        </p:spPr>
      </p:pic>
      <p:sp>
        <p:nvSpPr>
          <p:cNvPr id="5" name="Rectangle 4"/>
          <p:cNvSpPr/>
          <p:nvPr/>
        </p:nvSpPr>
        <p:spPr>
          <a:xfrm>
            <a:off x="0" y="4154192"/>
            <a:ext cx="4572000" cy="230832"/>
          </a:xfrm>
          <a:prstGeom prst="rect">
            <a:avLst/>
          </a:prstGeom>
        </p:spPr>
        <p:txBody>
          <a:bodyPr>
            <a:spAutoFit/>
          </a:bodyPr>
          <a:lstStyle/>
          <a:p>
            <a:r>
              <a:rPr lang="en-US" sz="900" dirty="0"/>
              <a:t>flickr.com/photos/</a:t>
            </a:r>
            <a:r>
              <a:rPr lang="en-US" sz="900" dirty="0" err="1"/>
              <a:t>aboyandhisbike</a:t>
            </a:r>
            <a:r>
              <a:rPr lang="en-US" sz="900" dirty="0"/>
              <a:t>/4471626674</a:t>
            </a:r>
          </a:p>
        </p:txBody>
      </p:sp>
      <p:sp>
        <p:nvSpPr>
          <p:cNvPr id="6" name="TextBox 5"/>
          <p:cNvSpPr txBox="1"/>
          <p:nvPr/>
        </p:nvSpPr>
        <p:spPr>
          <a:xfrm>
            <a:off x="838200" y="37296"/>
            <a:ext cx="3505200" cy="477054"/>
          </a:xfrm>
          <a:prstGeom prst="rect">
            <a:avLst/>
          </a:prstGeom>
          <a:noFill/>
        </p:spPr>
        <p:txBody>
          <a:bodyPr wrap="square" rtlCol="0">
            <a:spAutoFit/>
          </a:bodyPr>
          <a:lstStyle/>
          <a:p>
            <a:pPr algn="ctr"/>
            <a:r>
              <a:rPr lang="en-US" sz="2500" dirty="0" smtClean="0"/>
              <a:t>Math Manipulatives </a:t>
            </a:r>
            <a:r>
              <a:rPr lang="en-US" dirty="0"/>
              <a:t>(</a:t>
            </a:r>
            <a:r>
              <a:rPr lang="en-US" dirty="0" smtClean="0"/>
              <a:t>p.25)</a:t>
            </a:r>
            <a:endParaRPr lang="en-US" dirty="0"/>
          </a:p>
        </p:txBody>
      </p:sp>
      <p:sp>
        <p:nvSpPr>
          <p:cNvPr id="7" name="Subtitle 14"/>
          <p:cNvSpPr txBox="1">
            <a:spLocks/>
          </p:cNvSpPr>
          <p:nvPr/>
        </p:nvSpPr>
        <p:spPr>
          <a:xfrm>
            <a:off x="5148713" y="742950"/>
            <a:ext cx="38100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300" dirty="0" smtClean="0"/>
              <a:t>Which statement is mapping their actions with language?</a:t>
            </a:r>
          </a:p>
          <a:p>
            <a:pPr>
              <a:buFontTx/>
              <a:buChar char="-"/>
            </a:pPr>
            <a:r>
              <a:rPr lang="en-US" sz="2100" i="1" dirty="0" smtClean="0"/>
              <a:t>“Oh, I see you’re using pink, green, yellow. You’re building a pattern on your string of pink… green… and yellow.”</a:t>
            </a:r>
          </a:p>
          <a:p>
            <a:pPr>
              <a:buFontTx/>
              <a:buChar char="-"/>
            </a:pPr>
            <a:r>
              <a:rPr lang="en-US" sz="2100" i="1" dirty="0" smtClean="0"/>
              <a:t>“That’s a tricky pattern!”</a:t>
            </a:r>
          </a:p>
          <a:p>
            <a:pPr>
              <a:buFontTx/>
              <a:buChar char="-"/>
            </a:pPr>
            <a:r>
              <a:rPr lang="en-US" sz="2100" i="1" dirty="0" smtClean="0"/>
              <a:t>“Please keep the beads on the table.”</a:t>
            </a:r>
          </a:p>
        </p:txBody>
      </p:sp>
      <p:sp>
        <p:nvSpPr>
          <p:cNvPr id="8" name="TextBox 7"/>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POLL</a:t>
            </a:r>
            <a:endParaRPr lang="en-US" dirty="0">
              <a:solidFill>
                <a:schemeClr val="tx2">
                  <a:lumMod val="60000"/>
                  <a:lumOff val="40000"/>
                </a:schemeClr>
              </a:solidFill>
            </a:endParaRPr>
          </a:p>
        </p:txBody>
      </p:sp>
    </p:spTree>
    <p:extLst>
      <p:ext uri="{BB962C8B-B14F-4D97-AF65-F5344CB8AC3E}">
        <p14:creationId xmlns:p14="http://schemas.microsoft.com/office/powerpoint/2010/main" val="4181164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 y="514350"/>
            <a:ext cx="4876800" cy="3657600"/>
          </a:xfrm>
          <a:prstGeom prst="rect">
            <a:avLst/>
          </a:prstGeom>
        </p:spPr>
      </p:pic>
      <p:sp>
        <p:nvSpPr>
          <p:cNvPr id="5" name="Rectangle 4"/>
          <p:cNvSpPr/>
          <p:nvPr/>
        </p:nvSpPr>
        <p:spPr>
          <a:xfrm>
            <a:off x="0" y="4154192"/>
            <a:ext cx="4572000" cy="230832"/>
          </a:xfrm>
          <a:prstGeom prst="rect">
            <a:avLst/>
          </a:prstGeom>
        </p:spPr>
        <p:txBody>
          <a:bodyPr>
            <a:spAutoFit/>
          </a:bodyPr>
          <a:lstStyle/>
          <a:p>
            <a:r>
              <a:rPr lang="en-US" sz="900" dirty="0"/>
              <a:t>flickr.com/photos/</a:t>
            </a:r>
            <a:r>
              <a:rPr lang="en-US" sz="900" dirty="0" err="1"/>
              <a:t>aboyandhisbike</a:t>
            </a:r>
            <a:r>
              <a:rPr lang="en-US" sz="900" dirty="0"/>
              <a:t>/4471626674</a:t>
            </a:r>
          </a:p>
        </p:txBody>
      </p:sp>
      <p:sp>
        <p:nvSpPr>
          <p:cNvPr id="9" name="Subtitle 14"/>
          <p:cNvSpPr txBox="1">
            <a:spLocks/>
          </p:cNvSpPr>
          <p:nvPr/>
        </p:nvSpPr>
        <p:spPr>
          <a:xfrm>
            <a:off x="5154212" y="713973"/>
            <a:ext cx="3810000" cy="44295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If a student struggled with understanding how to extend an AB pattern, how could we move to a different Bloom’s level to build understanding?</a:t>
            </a:r>
          </a:p>
          <a:p>
            <a:pPr marL="0" indent="0">
              <a:buNone/>
            </a:pPr>
            <a:endParaRPr lang="en-US" sz="2400" dirty="0"/>
          </a:p>
          <a:p>
            <a:pPr marL="0" indent="0">
              <a:buNone/>
            </a:pPr>
            <a:r>
              <a:rPr lang="en-US" sz="2400" dirty="0" smtClean="0"/>
              <a:t>Please use the chat box. </a:t>
            </a:r>
            <a:r>
              <a:rPr lang="en-US" sz="2400" dirty="0" smtClean="0">
                <a:sym typeface="Wingdings" panose="05000000000000000000" pitchFamily="2" charset="2"/>
              </a:rPr>
              <a:t></a:t>
            </a:r>
            <a:endParaRPr lang="en-US" sz="2400" dirty="0" smtClean="0"/>
          </a:p>
          <a:p>
            <a:pPr marL="0" indent="0">
              <a:buNone/>
            </a:pPr>
            <a:endParaRPr lang="en-US" sz="900" dirty="0" smtClean="0"/>
          </a:p>
          <a:p>
            <a:pPr>
              <a:buFontTx/>
              <a:buChar char="-"/>
            </a:pPr>
            <a:endParaRPr lang="en-US" sz="2000" dirty="0" smtClean="0"/>
          </a:p>
          <a:p>
            <a:pPr>
              <a:buFontTx/>
              <a:buChar char="-"/>
            </a:pPr>
            <a:endParaRPr lang="en-US" sz="2000" dirty="0" smtClean="0"/>
          </a:p>
          <a:p>
            <a:pPr>
              <a:buFontTx/>
              <a:buChar char="-"/>
            </a:pPr>
            <a:endParaRPr lang="en-US" sz="2000" dirty="0" smtClean="0"/>
          </a:p>
          <a:p>
            <a:pPr>
              <a:buFontTx/>
              <a:buChar char="-"/>
            </a:pPr>
            <a:endParaRPr lang="en-US" sz="2000" dirty="0" smtClean="0"/>
          </a:p>
          <a:p>
            <a:pPr marL="0" indent="0">
              <a:buNone/>
            </a:pPr>
            <a:endParaRPr lang="en-US" sz="2000" dirty="0" smtClean="0"/>
          </a:p>
        </p:txBody>
      </p:sp>
      <p:sp>
        <p:nvSpPr>
          <p:cNvPr id="6" name="TextBox 5"/>
          <p:cNvSpPr txBox="1"/>
          <p:nvPr/>
        </p:nvSpPr>
        <p:spPr>
          <a:xfrm>
            <a:off x="838200" y="37296"/>
            <a:ext cx="3505200" cy="477054"/>
          </a:xfrm>
          <a:prstGeom prst="rect">
            <a:avLst/>
          </a:prstGeom>
          <a:noFill/>
        </p:spPr>
        <p:txBody>
          <a:bodyPr wrap="square" rtlCol="0">
            <a:spAutoFit/>
          </a:bodyPr>
          <a:lstStyle/>
          <a:p>
            <a:pPr algn="ctr"/>
            <a:r>
              <a:rPr lang="en-US" sz="2500" dirty="0" smtClean="0"/>
              <a:t>Math Manipulatives </a:t>
            </a:r>
            <a:r>
              <a:rPr lang="en-US" dirty="0"/>
              <a:t>(</a:t>
            </a:r>
            <a:r>
              <a:rPr lang="en-US" dirty="0" smtClean="0"/>
              <a:t>p.25)</a:t>
            </a:r>
            <a:endParaRPr lang="en-US" dirty="0"/>
          </a:p>
        </p:txBody>
      </p:sp>
      <p:sp>
        <p:nvSpPr>
          <p:cNvPr id="8" name="TextBox 7"/>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CHAT</a:t>
            </a:r>
            <a:endParaRPr lang="en-US" dirty="0">
              <a:solidFill>
                <a:schemeClr val="tx2">
                  <a:lumMod val="60000"/>
                  <a:lumOff val="40000"/>
                </a:schemeClr>
              </a:solidFill>
            </a:endParaRPr>
          </a:p>
        </p:txBody>
      </p:sp>
    </p:spTree>
    <p:extLst>
      <p:ext uri="{BB962C8B-B14F-4D97-AF65-F5344CB8AC3E}">
        <p14:creationId xmlns:p14="http://schemas.microsoft.com/office/powerpoint/2010/main" val="1726512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0"/>
            <a:ext cx="5791200" cy="477054"/>
          </a:xfrm>
          <a:prstGeom prst="rect">
            <a:avLst/>
          </a:prstGeom>
          <a:noFill/>
        </p:spPr>
        <p:txBody>
          <a:bodyPr wrap="square" rtlCol="0">
            <a:spAutoFit/>
          </a:bodyPr>
          <a:lstStyle/>
          <a:p>
            <a:pPr algn="ctr"/>
            <a:r>
              <a:rPr lang="en-US" sz="2500" dirty="0" smtClean="0"/>
              <a:t>Makerspace in the Science Area </a:t>
            </a:r>
            <a:r>
              <a:rPr lang="en-US" dirty="0" smtClean="0"/>
              <a:t>(p.31)</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 y="693522"/>
            <a:ext cx="4985922" cy="3326028"/>
          </a:xfrm>
          <a:prstGeom prst="rect">
            <a:avLst/>
          </a:prstGeom>
        </p:spPr>
      </p:pic>
      <p:sp>
        <p:nvSpPr>
          <p:cNvPr id="7" name="Rectangle 6"/>
          <p:cNvSpPr/>
          <p:nvPr/>
        </p:nvSpPr>
        <p:spPr>
          <a:xfrm>
            <a:off x="0" y="4019550"/>
            <a:ext cx="2028119" cy="230832"/>
          </a:xfrm>
          <a:prstGeom prst="rect">
            <a:avLst/>
          </a:prstGeom>
        </p:spPr>
        <p:txBody>
          <a:bodyPr wrap="none">
            <a:spAutoFit/>
          </a:bodyPr>
          <a:lstStyle/>
          <a:p>
            <a:r>
              <a:rPr lang="en-US" sz="900" dirty="0"/>
              <a:t>flickr.com/photos/all4ed/35668269904</a:t>
            </a:r>
          </a:p>
        </p:txBody>
      </p:sp>
      <p:sp>
        <p:nvSpPr>
          <p:cNvPr id="8" name="Subtitle 14"/>
          <p:cNvSpPr txBox="1">
            <a:spLocks/>
          </p:cNvSpPr>
          <p:nvPr/>
        </p:nvSpPr>
        <p:spPr>
          <a:xfrm>
            <a:off x="5173851" y="527508"/>
            <a:ext cx="3810000" cy="41008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t>Which question might you ask in this center to build a tentative child’s confidence in this center – and to begin contingent conversation?</a:t>
            </a:r>
          </a:p>
          <a:p>
            <a:pPr marL="0" indent="0">
              <a:buNone/>
            </a:pPr>
            <a:endParaRPr lang="en-US" sz="800" dirty="0"/>
          </a:p>
          <a:p>
            <a:pPr>
              <a:buFontTx/>
              <a:buChar char="-"/>
            </a:pPr>
            <a:r>
              <a:rPr lang="en-US" sz="2000" i="1" dirty="0" smtClean="0"/>
              <a:t>“What might you build to catch a leprechaun?”</a:t>
            </a:r>
          </a:p>
          <a:p>
            <a:pPr>
              <a:buFontTx/>
              <a:buChar char="-"/>
            </a:pPr>
            <a:r>
              <a:rPr lang="en-US" sz="2000" i="1" dirty="0"/>
              <a:t>“Can you tell me what you are making</a:t>
            </a:r>
            <a:r>
              <a:rPr lang="en-US" sz="2000" i="1" dirty="0" smtClean="0"/>
              <a:t>?”</a:t>
            </a:r>
          </a:p>
          <a:p>
            <a:pPr>
              <a:buFontTx/>
              <a:buChar char="-"/>
            </a:pPr>
            <a:r>
              <a:rPr lang="en-US" sz="2000" i="1" dirty="0" smtClean="0"/>
              <a:t>“What are the rules for using the glue?”</a:t>
            </a:r>
            <a:endParaRPr lang="en-US" sz="2000" i="1" dirty="0"/>
          </a:p>
          <a:p>
            <a:pPr>
              <a:buFontTx/>
              <a:buChar char="-"/>
            </a:pPr>
            <a:endParaRPr lang="en-US" sz="2000" dirty="0" smtClean="0"/>
          </a:p>
          <a:p>
            <a:pPr marL="0" indent="0">
              <a:buNone/>
            </a:pPr>
            <a:endParaRPr lang="en-US" sz="2000" dirty="0" smtClean="0"/>
          </a:p>
          <a:p>
            <a:pPr marL="0" indent="0">
              <a:buNone/>
            </a:pPr>
            <a:endParaRPr lang="en-US" sz="2000" dirty="0"/>
          </a:p>
          <a:p>
            <a:pPr>
              <a:buFontTx/>
              <a:buChar char="-"/>
            </a:pPr>
            <a:endParaRPr lang="en-US" sz="2000" dirty="0" smtClean="0"/>
          </a:p>
          <a:p>
            <a:pPr>
              <a:buFontTx/>
              <a:buChar char="-"/>
            </a:pPr>
            <a:endParaRPr lang="en-US" sz="2000" dirty="0" smtClean="0"/>
          </a:p>
          <a:p>
            <a:pPr marL="0" indent="0">
              <a:buNone/>
            </a:pPr>
            <a:endParaRPr lang="en-US" sz="2000" dirty="0" smtClean="0"/>
          </a:p>
        </p:txBody>
      </p:sp>
      <p:sp>
        <p:nvSpPr>
          <p:cNvPr id="9" name="TextBox 8"/>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POLL</a:t>
            </a:r>
            <a:endParaRPr lang="en-US" dirty="0">
              <a:solidFill>
                <a:schemeClr val="tx2">
                  <a:lumMod val="60000"/>
                  <a:lumOff val="40000"/>
                </a:schemeClr>
              </a:solidFill>
            </a:endParaRPr>
          </a:p>
        </p:txBody>
      </p:sp>
    </p:spTree>
    <p:extLst>
      <p:ext uri="{BB962C8B-B14F-4D97-AF65-F5344CB8AC3E}">
        <p14:creationId xmlns:p14="http://schemas.microsoft.com/office/powerpoint/2010/main" val="1947440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3350"/>
            <a:ext cx="7848600" cy="707886"/>
          </a:xfrm>
          <a:prstGeom prst="rect">
            <a:avLst/>
          </a:prstGeom>
        </p:spPr>
        <p:txBody>
          <a:bodyPr wrap="square">
            <a:spAutoFit/>
          </a:bodyPr>
          <a:lstStyle/>
          <a:p>
            <a:r>
              <a:rPr lang="en-US" sz="2000" i="1" dirty="0"/>
              <a:t>Effective, engaging interactions serve as the foundation for learning in early childhood classrooms.</a:t>
            </a:r>
          </a:p>
        </p:txBody>
      </p:sp>
      <p:sp>
        <p:nvSpPr>
          <p:cNvPr id="6" name="TextBox 5"/>
          <p:cNvSpPr txBox="1"/>
          <p:nvPr/>
        </p:nvSpPr>
        <p:spPr>
          <a:xfrm>
            <a:off x="685800" y="3562350"/>
            <a:ext cx="7391400" cy="914400"/>
          </a:xfrm>
          <a:prstGeom prst="rect">
            <a:avLst/>
          </a:prstGeom>
          <a:noFill/>
        </p:spPr>
        <p:txBody>
          <a:bodyPr wrap="square" rtlCol="0">
            <a:spAutoFit/>
          </a:bodyPr>
          <a:lstStyle/>
          <a:p>
            <a:r>
              <a:rPr lang="en-US" i="1" dirty="0"/>
              <a:t>Measuring teacher-child interactions consistently and using them to provide feedback to teachers lies at the heart of high-quality early childhood instruction.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917436"/>
            <a:ext cx="3886200" cy="2551938"/>
          </a:xfrm>
          <a:prstGeom prst="rect">
            <a:avLst/>
          </a:prstGeom>
          <a:ln w="15875" cmpd="sng">
            <a:solidFill>
              <a:schemeClr val="accent1"/>
            </a:solidFill>
          </a:ln>
        </p:spPr>
      </p:pic>
    </p:spTree>
    <p:extLst>
      <p:ext uri="{BB962C8B-B14F-4D97-AF65-F5344CB8AC3E}">
        <p14:creationId xmlns:p14="http://schemas.microsoft.com/office/powerpoint/2010/main" val="252434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337572"/>
            <a:ext cx="3124200" cy="492443"/>
          </a:xfrm>
          <a:prstGeom prst="rect">
            <a:avLst/>
          </a:prstGeom>
          <a:noFill/>
        </p:spPr>
        <p:txBody>
          <a:bodyPr wrap="square" rtlCol="0">
            <a:spAutoFit/>
          </a:bodyPr>
          <a:lstStyle/>
          <a:p>
            <a:pPr algn="ctr"/>
            <a:r>
              <a:rPr lang="en-US" sz="2600" dirty="0" smtClean="0"/>
              <a:t>Dramatic Play </a:t>
            </a:r>
            <a:r>
              <a:rPr lang="en-US" dirty="0" smtClean="0"/>
              <a:t>(p.13)</a:t>
            </a:r>
          </a:p>
        </p:txBody>
      </p:sp>
      <p:sp>
        <p:nvSpPr>
          <p:cNvPr id="9" name="Rectangle 8"/>
          <p:cNvSpPr/>
          <p:nvPr/>
        </p:nvSpPr>
        <p:spPr>
          <a:xfrm>
            <a:off x="228600" y="4248150"/>
            <a:ext cx="4572000" cy="230832"/>
          </a:xfrm>
          <a:prstGeom prst="rect">
            <a:avLst/>
          </a:prstGeom>
        </p:spPr>
        <p:txBody>
          <a:bodyPr>
            <a:spAutoFit/>
          </a:bodyPr>
          <a:lstStyle/>
          <a:p>
            <a:r>
              <a:rPr lang="en-US" sz="900" dirty="0" smtClean="0">
                <a:hlinkClick r:id="rId3"/>
              </a:rPr>
              <a:t>flickr.com/photos/</a:t>
            </a:r>
            <a:r>
              <a:rPr lang="en-US" sz="900" dirty="0" err="1" smtClean="0">
                <a:hlinkClick r:id="rId3"/>
              </a:rPr>
              <a:t>unnormalized</a:t>
            </a:r>
            <a:r>
              <a:rPr lang="en-US" sz="900" dirty="0" smtClean="0">
                <a:hlinkClick r:id="rId3"/>
              </a:rPr>
              <a:t>/21205762549</a:t>
            </a:r>
            <a:endParaRPr lang="en-US" sz="900" dirty="0"/>
          </a:p>
        </p:txBody>
      </p:sp>
      <p:sp>
        <p:nvSpPr>
          <p:cNvPr id="5" name="Subtitle 14"/>
          <p:cNvSpPr txBox="1">
            <a:spLocks/>
          </p:cNvSpPr>
          <p:nvPr/>
        </p:nvSpPr>
        <p:spPr>
          <a:xfrm>
            <a:off x="3314700" y="438151"/>
            <a:ext cx="5600700" cy="2209800"/>
          </a:xfrm>
          <a:prstGeom prst="rect">
            <a:avLst/>
          </a:prstGeom>
          <a:ln w="15875">
            <a:solidFill>
              <a:schemeClr val="accent1"/>
            </a:solidFill>
            <a:prstDash val="sysDot"/>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900" dirty="0" smtClean="0"/>
          </a:p>
          <a:p>
            <a:pPr>
              <a:buFontTx/>
              <a:buChar char="-"/>
            </a:pPr>
            <a:r>
              <a:rPr lang="en-US" sz="2300" dirty="0" smtClean="0"/>
              <a:t>What color is your cape?</a:t>
            </a:r>
          </a:p>
          <a:p>
            <a:pPr lvl="1">
              <a:buFontTx/>
              <a:buChar char="-"/>
            </a:pPr>
            <a:r>
              <a:rPr lang="en-US" sz="2300" i="1" dirty="0" smtClean="0"/>
              <a:t>Pink.</a:t>
            </a:r>
          </a:p>
          <a:p>
            <a:pPr>
              <a:buFontTx/>
              <a:buChar char="-"/>
            </a:pPr>
            <a:r>
              <a:rPr lang="en-US" sz="2300" dirty="0" smtClean="0"/>
              <a:t>Are you a super hero?</a:t>
            </a:r>
          </a:p>
          <a:p>
            <a:pPr lvl="1">
              <a:buFontTx/>
              <a:buChar char="-"/>
            </a:pPr>
            <a:r>
              <a:rPr lang="en-US" sz="1900" i="1" dirty="0" smtClean="0"/>
              <a:t>Yes.</a:t>
            </a:r>
          </a:p>
          <a:p>
            <a:pPr>
              <a:buFontTx/>
              <a:buChar char="-"/>
            </a:pPr>
            <a:r>
              <a:rPr lang="en-US" sz="2300" dirty="0" smtClean="0"/>
              <a:t>Cool!  Good job! I like pink super heroes.</a:t>
            </a:r>
          </a:p>
          <a:p>
            <a:pPr marL="457200" lvl="1" indent="0">
              <a:buNone/>
            </a:pPr>
            <a:endParaRPr lang="en-US" sz="1900" dirty="0" smtClean="0"/>
          </a:p>
          <a:p>
            <a:pPr>
              <a:buFontTx/>
              <a:buChar char="-"/>
            </a:pPr>
            <a:endParaRPr lang="en-US" sz="2000" dirty="0" smtClean="0"/>
          </a:p>
          <a:p>
            <a:pPr>
              <a:buFontTx/>
              <a:buChar char="-"/>
            </a:pPr>
            <a:endParaRPr lang="en-US" sz="2000" dirty="0" smtClean="0"/>
          </a:p>
          <a:p>
            <a:pPr>
              <a:buFontTx/>
              <a:buChar char="-"/>
            </a:pPr>
            <a:endParaRPr lang="en-US" sz="2000" dirty="0" smtClean="0"/>
          </a:p>
          <a:p>
            <a:pPr>
              <a:buFontTx/>
              <a:buChar char="-"/>
            </a:pPr>
            <a:endParaRPr lang="en-US" sz="2000" dirty="0" smtClean="0"/>
          </a:p>
          <a:p>
            <a:pPr marL="0" indent="0">
              <a:buNone/>
            </a:pPr>
            <a:endParaRPr lang="en-US" sz="20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895350"/>
            <a:ext cx="2514600" cy="3352800"/>
          </a:xfrm>
          <a:prstGeom prst="rect">
            <a:avLst/>
          </a:prstGeom>
        </p:spPr>
      </p:pic>
      <p:sp>
        <p:nvSpPr>
          <p:cNvPr id="3" name="Rectangle 2"/>
          <p:cNvSpPr/>
          <p:nvPr/>
        </p:nvSpPr>
        <p:spPr>
          <a:xfrm>
            <a:off x="3124200" y="3030525"/>
            <a:ext cx="5791200" cy="1246495"/>
          </a:xfrm>
          <a:prstGeom prst="rect">
            <a:avLst/>
          </a:prstGeom>
        </p:spPr>
        <p:txBody>
          <a:bodyPr wrap="square">
            <a:spAutoFit/>
          </a:bodyPr>
          <a:lstStyle/>
          <a:p>
            <a:r>
              <a:rPr lang="en-US" sz="2500" dirty="0"/>
              <a:t>How could we make this exchange a better example of contingent responding that advances the child’s thinking?  </a:t>
            </a:r>
          </a:p>
        </p:txBody>
      </p:sp>
    </p:spTree>
    <p:extLst>
      <p:ext uri="{BB962C8B-B14F-4D97-AF65-F5344CB8AC3E}">
        <p14:creationId xmlns:p14="http://schemas.microsoft.com/office/powerpoint/2010/main" val="3290541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4248150"/>
            <a:ext cx="4572000" cy="230832"/>
          </a:xfrm>
          <a:prstGeom prst="rect">
            <a:avLst/>
          </a:prstGeom>
        </p:spPr>
        <p:txBody>
          <a:bodyPr>
            <a:spAutoFit/>
          </a:bodyPr>
          <a:lstStyle/>
          <a:p>
            <a:r>
              <a:rPr lang="en-US" sz="900" dirty="0" smtClean="0">
                <a:hlinkClick r:id="rId3"/>
              </a:rPr>
              <a:t>flickr.com/photos/</a:t>
            </a:r>
            <a:r>
              <a:rPr lang="en-US" sz="900" dirty="0" err="1" smtClean="0">
                <a:hlinkClick r:id="rId3"/>
              </a:rPr>
              <a:t>unnormalized</a:t>
            </a:r>
            <a:r>
              <a:rPr lang="en-US" sz="900" dirty="0" smtClean="0">
                <a:hlinkClick r:id="rId3"/>
              </a:rPr>
              <a:t>/21205762549</a:t>
            </a:r>
            <a:endParaRPr lang="en-US" sz="900" dirty="0"/>
          </a:p>
        </p:txBody>
      </p:sp>
      <p:sp>
        <p:nvSpPr>
          <p:cNvPr id="5" name="Subtitle 14"/>
          <p:cNvSpPr txBox="1">
            <a:spLocks/>
          </p:cNvSpPr>
          <p:nvPr/>
        </p:nvSpPr>
        <p:spPr>
          <a:xfrm>
            <a:off x="2667000" y="-247650"/>
            <a:ext cx="6400800" cy="4708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smtClean="0"/>
          </a:p>
          <a:p>
            <a:pPr>
              <a:buFontTx/>
              <a:buChar char="-"/>
            </a:pPr>
            <a:r>
              <a:rPr lang="en-US" sz="1800" dirty="0" smtClean="0">
                <a:solidFill>
                  <a:schemeClr val="accent1"/>
                </a:solidFill>
              </a:rPr>
              <a:t>Ooh!  I see something that you and your panda have in common.  Do you know what it is?</a:t>
            </a:r>
          </a:p>
          <a:p>
            <a:pPr lvl="1">
              <a:buFontTx/>
              <a:buChar char="-"/>
            </a:pPr>
            <a:r>
              <a:rPr lang="en-US" sz="1800" i="1" dirty="0" smtClean="0"/>
              <a:t>We are friends.</a:t>
            </a:r>
          </a:p>
          <a:p>
            <a:pPr>
              <a:buFontTx/>
              <a:buChar char="-"/>
            </a:pPr>
            <a:r>
              <a:rPr lang="en-US" sz="1800" dirty="0" smtClean="0">
                <a:solidFill>
                  <a:schemeClr val="accent1"/>
                </a:solidFill>
              </a:rPr>
              <a:t>I bet you are friends, but I notice something about your costumes.</a:t>
            </a:r>
          </a:p>
          <a:p>
            <a:pPr lvl="1">
              <a:buFontTx/>
              <a:buChar char="-"/>
            </a:pPr>
            <a:r>
              <a:rPr lang="en-US" sz="1800" i="1" dirty="0" smtClean="0"/>
              <a:t>We both have masks.</a:t>
            </a:r>
          </a:p>
          <a:p>
            <a:pPr>
              <a:buFontTx/>
              <a:buChar char="-"/>
            </a:pPr>
            <a:r>
              <a:rPr lang="en-US" sz="1800" dirty="0" smtClean="0">
                <a:solidFill>
                  <a:schemeClr val="accent1"/>
                </a:solidFill>
              </a:rPr>
              <a:t>That’s right!  You both have masks.  Do you have super powers, too?</a:t>
            </a:r>
          </a:p>
          <a:p>
            <a:pPr lvl="1">
              <a:buFontTx/>
              <a:buChar char="-"/>
            </a:pPr>
            <a:r>
              <a:rPr lang="en-US" sz="1800" i="1" dirty="0" smtClean="0"/>
              <a:t>We can both run really fast.</a:t>
            </a:r>
          </a:p>
          <a:p>
            <a:pPr>
              <a:buFontTx/>
              <a:buChar char="-"/>
            </a:pPr>
            <a:r>
              <a:rPr lang="en-US" sz="1800" dirty="0" smtClean="0">
                <a:solidFill>
                  <a:schemeClr val="accent1"/>
                </a:solidFill>
              </a:rPr>
              <a:t>Being fast is a great superpower to help people.  Since work time is ending soon, would you like to help me clean up our dramatic play center?</a:t>
            </a:r>
          </a:p>
          <a:p>
            <a:pPr lvl="1">
              <a:buFontTx/>
              <a:buChar char="-"/>
            </a:pPr>
            <a:r>
              <a:rPr lang="en-US" sz="1800" i="1" dirty="0" smtClean="0"/>
              <a:t>Yes.  I can help.</a:t>
            </a:r>
          </a:p>
          <a:p>
            <a:pPr>
              <a:buFontTx/>
              <a:buChar char="-"/>
            </a:pPr>
            <a:r>
              <a:rPr lang="en-US" sz="1800" dirty="0" smtClean="0">
                <a:solidFill>
                  <a:schemeClr val="accent1"/>
                </a:solidFill>
              </a:rPr>
              <a:t>That’s so kind of you.  Thank you.</a:t>
            </a:r>
            <a:endParaRPr lang="en-US" sz="1800" dirty="0">
              <a:solidFill>
                <a:schemeClr val="accent1"/>
              </a:solidFill>
            </a:endParaRPr>
          </a:p>
          <a:p>
            <a:pPr>
              <a:buFontTx/>
              <a:buChar char="-"/>
            </a:pPr>
            <a:endParaRPr lang="en-US" sz="1800" dirty="0" smtClean="0"/>
          </a:p>
          <a:p>
            <a:pPr>
              <a:buFontTx/>
              <a:buChar char="-"/>
            </a:pPr>
            <a:endParaRPr lang="en-US" sz="1800" dirty="0" smtClean="0"/>
          </a:p>
          <a:p>
            <a:pPr marL="0" indent="0">
              <a:buNone/>
            </a:pPr>
            <a:endParaRPr lang="en-US" sz="18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895350"/>
            <a:ext cx="2514600" cy="3352800"/>
          </a:xfrm>
          <a:prstGeom prst="rect">
            <a:avLst/>
          </a:prstGeom>
        </p:spPr>
      </p:pic>
      <p:sp>
        <p:nvSpPr>
          <p:cNvPr id="7" name="TextBox 6"/>
          <p:cNvSpPr txBox="1"/>
          <p:nvPr/>
        </p:nvSpPr>
        <p:spPr>
          <a:xfrm>
            <a:off x="-228599" y="324475"/>
            <a:ext cx="3124200" cy="492443"/>
          </a:xfrm>
          <a:prstGeom prst="rect">
            <a:avLst/>
          </a:prstGeom>
          <a:noFill/>
        </p:spPr>
        <p:txBody>
          <a:bodyPr wrap="square" rtlCol="0">
            <a:spAutoFit/>
          </a:bodyPr>
          <a:lstStyle/>
          <a:p>
            <a:pPr algn="ctr"/>
            <a:r>
              <a:rPr lang="en-US" sz="2600" dirty="0" smtClean="0"/>
              <a:t>Dramatic Play </a:t>
            </a:r>
            <a:r>
              <a:rPr lang="en-US" dirty="0" smtClean="0"/>
              <a:t>(p.13)</a:t>
            </a:r>
          </a:p>
        </p:txBody>
      </p:sp>
    </p:spTree>
    <p:extLst>
      <p:ext uri="{BB962C8B-B14F-4D97-AF65-F5344CB8AC3E}">
        <p14:creationId xmlns:p14="http://schemas.microsoft.com/office/powerpoint/2010/main" val="677021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26" y="171536"/>
            <a:ext cx="2269534" cy="892552"/>
          </a:xfrm>
          <a:prstGeom prst="rect">
            <a:avLst/>
          </a:prstGeom>
          <a:noFill/>
        </p:spPr>
        <p:txBody>
          <a:bodyPr wrap="square" rtlCol="0">
            <a:spAutoFit/>
          </a:bodyPr>
          <a:lstStyle/>
          <a:p>
            <a:pPr algn="ctr"/>
            <a:r>
              <a:rPr lang="en-US" sz="2600" dirty="0" smtClean="0"/>
              <a:t>Writing </a:t>
            </a:r>
            <a:r>
              <a:rPr lang="en-US" dirty="0" smtClean="0"/>
              <a:t>(p. 37) </a:t>
            </a:r>
            <a:r>
              <a:rPr lang="en-US" sz="2600" dirty="0" smtClean="0"/>
              <a:t>and Art </a:t>
            </a:r>
            <a:r>
              <a:rPr lang="en-US" dirty="0" smtClean="0"/>
              <a:t>(p.43</a:t>
            </a:r>
            <a:r>
              <a:rPr lang="en-US"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592" y="1278582"/>
            <a:ext cx="2566422" cy="1924817"/>
          </a:xfrm>
          <a:prstGeom prst="rect">
            <a:avLst/>
          </a:prstGeom>
        </p:spPr>
      </p:pic>
      <p:sp>
        <p:nvSpPr>
          <p:cNvPr id="7" name="Rectangle 6"/>
          <p:cNvSpPr/>
          <p:nvPr/>
        </p:nvSpPr>
        <p:spPr>
          <a:xfrm>
            <a:off x="2743200" y="1047750"/>
            <a:ext cx="4572000" cy="230832"/>
          </a:xfrm>
          <a:prstGeom prst="rect">
            <a:avLst/>
          </a:prstGeom>
        </p:spPr>
        <p:txBody>
          <a:bodyPr>
            <a:spAutoFit/>
          </a:bodyPr>
          <a:lstStyle/>
          <a:p>
            <a:r>
              <a:rPr lang="en-US" sz="900" dirty="0"/>
              <a:t>https://flickr.com/photos/chrisandjenni/431074917</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286" y="361950"/>
            <a:ext cx="1375480" cy="2061930"/>
          </a:xfrm>
          <a:prstGeom prst="rect">
            <a:avLst/>
          </a:prstGeom>
        </p:spPr>
      </p:pic>
      <p:sp>
        <p:nvSpPr>
          <p:cNvPr id="10" name="Rectangle 9"/>
          <p:cNvSpPr/>
          <p:nvPr/>
        </p:nvSpPr>
        <p:spPr>
          <a:xfrm>
            <a:off x="5623197" y="150364"/>
            <a:ext cx="2073003" cy="230832"/>
          </a:xfrm>
          <a:prstGeom prst="rect">
            <a:avLst/>
          </a:prstGeom>
        </p:spPr>
        <p:txBody>
          <a:bodyPr wrap="none">
            <a:spAutoFit/>
          </a:bodyPr>
          <a:lstStyle/>
          <a:p>
            <a:r>
              <a:rPr lang="en-US" sz="900" dirty="0"/>
              <a:t>flickr.com/photos/all4ed/35668261674/</a:t>
            </a:r>
          </a:p>
        </p:txBody>
      </p:sp>
      <p:sp>
        <p:nvSpPr>
          <p:cNvPr id="3" name="TextBox 2"/>
          <p:cNvSpPr txBox="1"/>
          <p:nvPr/>
        </p:nvSpPr>
        <p:spPr>
          <a:xfrm>
            <a:off x="48959" y="1576685"/>
            <a:ext cx="2776868" cy="1323439"/>
          </a:xfrm>
          <a:prstGeom prst="rect">
            <a:avLst/>
          </a:prstGeom>
          <a:noFill/>
        </p:spPr>
        <p:txBody>
          <a:bodyPr wrap="square" rtlCol="0">
            <a:spAutoFit/>
          </a:bodyPr>
          <a:lstStyle/>
          <a:p>
            <a:r>
              <a:rPr lang="en-US" sz="2000" i="1" dirty="0" smtClean="0"/>
              <a:t>“How </a:t>
            </a:r>
            <a:r>
              <a:rPr lang="en-US" sz="2000" i="1" dirty="0"/>
              <a:t>has your writing changed since the last time you practiced your letters</a:t>
            </a:r>
            <a:r>
              <a:rPr lang="en-US" sz="2000" i="1" dirty="0" smtClean="0"/>
              <a:t>?”</a:t>
            </a:r>
            <a:endParaRPr lang="en-US" sz="2000" i="1" dirty="0"/>
          </a:p>
        </p:txBody>
      </p:sp>
      <p:sp>
        <p:nvSpPr>
          <p:cNvPr id="12" name="TextBox 11"/>
          <p:cNvSpPr txBox="1"/>
          <p:nvPr/>
        </p:nvSpPr>
        <p:spPr>
          <a:xfrm>
            <a:off x="5740512" y="2495550"/>
            <a:ext cx="3327288" cy="1323439"/>
          </a:xfrm>
          <a:prstGeom prst="rect">
            <a:avLst/>
          </a:prstGeom>
          <a:noFill/>
        </p:spPr>
        <p:txBody>
          <a:bodyPr wrap="square" rtlCol="0">
            <a:spAutoFit/>
          </a:bodyPr>
          <a:lstStyle/>
          <a:p>
            <a:r>
              <a:rPr lang="en-US" sz="2000" i="1" dirty="0" smtClean="0"/>
              <a:t>“What </a:t>
            </a:r>
            <a:r>
              <a:rPr lang="en-US" sz="2000" i="1" dirty="0"/>
              <a:t>happens when you press really hard on the paper with your crayon?  What about when you press softly</a:t>
            </a:r>
            <a:r>
              <a:rPr lang="en-US" sz="2000" i="1" dirty="0" smtClean="0"/>
              <a:t>?”</a:t>
            </a:r>
            <a:endParaRPr lang="en-US" sz="2000" i="1" dirty="0"/>
          </a:p>
        </p:txBody>
      </p:sp>
      <p:sp>
        <p:nvSpPr>
          <p:cNvPr id="11" name="TextBox 10"/>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CHAT</a:t>
            </a:r>
            <a:endParaRPr lang="en-US" dirty="0">
              <a:solidFill>
                <a:schemeClr val="tx2">
                  <a:lumMod val="60000"/>
                  <a:lumOff val="40000"/>
                </a:schemeClr>
              </a:solidFill>
            </a:endParaRPr>
          </a:p>
        </p:txBody>
      </p:sp>
    </p:spTree>
    <p:extLst>
      <p:ext uri="{BB962C8B-B14F-4D97-AF65-F5344CB8AC3E}">
        <p14:creationId xmlns:p14="http://schemas.microsoft.com/office/powerpoint/2010/main" val="2372347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photo description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l="10606" t="9952" r="7576" b="10375"/>
          <a:stretch/>
        </p:blipFill>
        <p:spPr bwMode="auto">
          <a:xfrm>
            <a:off x="3252552" y="148865"/>
            <a:ext cx="5697413"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863238"/>
            <a:ext cx="2895600" cy="366254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Write key questions ahead of time (Thanks, Fairfax, for handout)</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Contingent conversations may take practice.  Try and keep at it.</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Post question stems near centers so volunteers, aide, visitors can promote language (Thanks, Norfolk, for question stems)</a:t>
            </a:r>
            <a:endParaRPr lang="en-US" dirty="0"/>
          </a:p>
        </p:txBody>
      </p:sp>
      <p:sp>
        <p:nvSpPr>
          <p:cNvPr id="3" name="TextBox 2"/>
          <p:cNvSpPr txBox="1"/>
          <p:nvPr/>
        </p:nvSpPr>
        <p:spPr>
          <a:xfrm>
            <a:off x="76200" y="252735"/>
            <a:ext cx="8839200" cy="461665"/>
          </a:xfrm>
          <a:prstGeom prst="rect">
            <a:avLst/>
          </a:prstGeom>
          <a:noFill/>
        </p:spPr>
        <p:txBody>
          <a:bodyPr wrap="square" rtlCol="0">
            <a:spAutoFit/>
          </a:bodyPr>
          <a:lstStyle/>
          <a:p>
            <a:r>
              <a:rPr lang="en-US" sz="2400" b="1" dirty="0" smtClean="0"/>
              <a:t>Practical Suggestions</a:t>
            </a:r>
            <a:endParaRPr lang="en-US" sz="2400" b="1" dirty="0"/>
          </a:p>
        </p:txBody>
      </p:sp>
      <p:grpSp>
        <p:nvGrpSpPr>
          <p:cNvPr id="7" name="Group 6"/>
          <p:cNvGrpSpPr/>
          <p:nvPr/>
        </p:nvGrpSpPr>
        <p:grpSpPr>
          <a:xfrm>
            <a:off x="3006365" y="0"/>
            <a:ext cx="4918435" cy="4629150"/>
            <a:chOff x="3006365" y="0"/>
            <a:chExt cx="4918435" cy="4629150"/>
          </a:xfrm>
        </p:grpSpPr>
        <p:sp>
          <p:nvSpPr>
            <p:cNvPr id="5" name="Rectangle 4"/>
            <p:cNvSpPr/>
            <p:nvPr/>
          </p:nvSpPr>
          <p:spPr>
            <a:xfrm>
              <a:off x="3006365" y="0"/>
              <a:ext cx="4918435" cy="462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80" b="21185"/>
            <a:stretch/>
          </p:blipFill>
          <p:spPr>
            <a:xfrm>
              <a:off x="3183422" y="133350"/>
              <a:ext cx="4625900" cy="4324350"/>
            </a:xfrm>
            <a:prstGeom prst="rect">
              <a:avLst/>
            </a:prstGeom>
          </p:spPr>
        </p:pic>
      </p:grpSp>
    </p:spTree>
    <p:extLst>
      <p:ext uri="{BB962C8B-B14F-4D97-AF65-F5344CB8AC3E}">
        <p14:creationId xmlns:p14="http://schemas.microsoft.com/office/powerpoint/2010/main" val="262502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38150"/>
            <a:ext cx="6400800" cy="4062651"/>
          </a:xfrm>
          <a:prstGeom prst="rect">
            <a:avLst/>
          </a:prstGeom>
          <a:noFill/>
        </p:spPr>
        <p:txBody>
          <a:bodyPr wrap="square" rtlCol="0">
            <a:spAutoFit/>
          </a:bodyPr>
          <a:lstStyle/>
          <a:p>
            <a:r>
              <a:rPr lang="en-US" sz="2800" dirty="0" smtClean="0"/>
              <a:t>For Next Session:</a:t>
            </a:r>
          </a:p>
          <a:p>
            <a:endParaRPr lang="en-US" sz="2800" dirty="0"/>
          </a:p>
          <a:p>
            <a:pPr marL="457200" indent="-457200">
              <a:buFont typeface="Arial" panose="020B0604020202020204" pitchFamily="34" charset="0"/>
              <a:buChar char="•"/>
            </a:pPr>
            <a:r>
              <a:rPr lang="en-US" sz="2400" dirty="0" smtClean="0"/>
              <a:t>Develop list of questions at all levels for one (or more) center(s).  See handout.</a:t>
            </a:r>
          </a:p>
          <a:p>
            <a:pPr marL="457200" indent="-457200">
              <a:buFont typeface="Arial" panose="020B0604020202020204" pitchFamily="34" charset="0"/>
              <a:buChar char="•"/>
            </a:pPr>
            <a:r>
              <a:rPr lang="en-US" sz="2400" dirty="0" smtClean="0"/>
              <a:t>Practice contingent conversation and serve-and-return using your prompting questions in learning centers.</a:t>
            </a:r>
          </a:p>
          <a:p>
            <a:pPr marL="457200" indent="-457200">
              <a:buFont typeface="Arial" panose="020B0604020202020204" pitchFamily="34" charset="0"/>
              <a:buChar char="•"/>
            </a:pPr>
            <a:r>
              <a:rPr lang="en-US" sz="2400" dirty="0" smtClean="0"/>
              <a:t>Share how it goes at our next webinar.</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 y="0"/>
            <a:ext cx="2084670" cy="13906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 y="1390650"/>
            <a:ext cx="2077203" cy="15579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 y="2933040"/>
            <a:ext cx="2077203" cy="1557902"/>
          </a:xfrm>
          <a:prstGeom prst="rect">
            <a:avLst/>
          </a:prstGeom>
        </p:spPr>
      </p:pic>
    </p:spTree>
    <p:extLst>
      <p:ext uri="{BB962C8B-B14F-4D97-AF65-F5344CB8AC3E}">
        <p14:creationId xmlns:p14="http://schemas.microsoft.com/office/powerpoint/2010/main" val="3933821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5" name="Rounded Rectangle 4"/>
          <p:cNvSpPr/>
          <p:nvPr/>
        </p:nvSpPr>
        <p:spPr>
          <a:xfrm>
            <a:off x="2314574" y="2770351"/>
            <a:ext cx="4286250" cy="1547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Google Shape;133;p19"/>
          <p:cNvSpPr txBox="1">
            <a:spLocks noGrp="1"/>
          </p:cNvSpPr>
          <p:nvPr>
            <p:ph type="body" idx="1"/>
          </p:nvPr>
        </p:nvSpPr>
        <p:spPr>
          <a:xfrm>
            <a:off x="2514601" y="2770352"/>
            <a:ext cx="4114800" cy="1547450"/>
          </a:xfrm>
          <a:prstGeom prst="rect">
            <a:avLst/>
          </a:prstGeom>
          <a:noFill/>
          <a:ln>
            <a:noFill/>
          </a:ln>
        </p:spPr>
        <p:txBody>
          <a:bodyPr spcFirstLastPara="1" vert="horz" wrap="square" lIns="68569" tIns="34275" rIns="68569" bIns="34275" rtlCol="0" anchor="t" anchorCtr="0">
            <a:noAutofit/>
          </a:bodyPr>
          <a:lstStyle/>
          <a:p>
            <a:pPr marL="7620" indent="0" algn="ctr">
              <a:spcBef>
                <a:spcPts val="450"/>
              </a:spcBef>
              <a:buClr>
                <a:schemeClr val="dk1"/>
              </a:buClr>
              <a:buSzPts val="2800"/>
              <a:buNone/>
            </a:pPr>
            <a:r>
              <a:rPr lang="en-US" sz="1800" i="1" dirty="0"/>
              <a:t>Next VPI-for-30 Webinar</a:t>
            </a:r>
          </a:p>
          <a:p>
            <a:pPr marL="7620" indent="0" algn="ctr">
              <a:spcBef>
                <a:spcPts val="450"/>
              </a:spcBef>
              <a:buClr>
                <a:schemeClr val="dk1"/>
              </a:buClr>
              <a:buSzPts val="2800"/>
              <a:buNone/>
            </a:pPr>
            <a:r>
              <a:rPr lang="en-US" sz="2000" dirty="0"/>
              <a:t>Thursday, </a:t>
            </a:r>
            <a:r>
              <a:rPr lang="en-US" sz="2000" dirty="0" smtClean="0"/>
              <a:t>January 23, 2020 @4pm </a:t>
            </a:r>
            <a:endParaRPr lang="en-US" sz="2000" dirty="0"/>
          </a:p>
          <a:p>
            <a:pPr marL="7620" indent="0" algn="ctr">
              <a:spcBef>
                <a:spcPts val="450"/>
              </a:spcBef>
              <a:buClr>
                <a:schemeClr val="dk1"/>
              </a:buClr>
              <a:buSzPts val="2800"/>
              <a:buNone/>
            </a:pPr>
            <a:r>
              <a:rPr lang="en-US" sz="1800" i="1" dirty="0" smtClean="0"/>
              <a:t>Asking Children Big Questions Anytime, Anywhere - Part 2</a:t>
            </a:r>
            <a:endParaRPr lang="en-US" sz="1800" i="1" dirty="0"/>
          </a:p>
        </p:txBody>
      </p:sp>
      <p:sp>
        <p:nvSpPr>
          <p:cNvPr id="4" name="Google Shape;132;p19"/>
          <p:cNvSpPr txBox="1">
            <a:spLocks/>
          </p:cNvSpPr>
          <p:nvPr/>
        </p:nvSpPr>
        <p:spPr>
          <a:xfrm>
            <a:off x="1371600" y="263627"/>
            <a:ext cx="6172200" cy="8572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Verdana"/>
              <a:buNone/>
              <a:defRPr sz="4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600"/>
            </a:pPr>
            <a:endParaRPr lang="en-US" sz="2100" dirty="0">
              <a:solidFill>
                <a:srgbClr val="0066CC"/>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89" y="469863"/>
            <a:ext cx="1588425" cy="1302028"/>
          </a:xfrm>
          <a:prstGeom prst="rect">
            <a:avLst/>
          </a:prstGeom>
        </p:spPr>
      </p:pic>
      <p:sp>
        <p:nvSpPr>
          <p:cNvPr id="2" name="TextBox 1"/>
          <p:cNvSpPr txBox="1"/>
          <p:nvPr/>
        </p:nvSpPr>
        <p:spPr>
          <a:xfrm>
            <a:off x="641838" y="354889"/>
            <a:ext cx="6520962" cy="2862322"/>
          </a:xfrm>
          <a:prstGeom prst="rect">
            <a:avLst/>
          </a:prstGeom>
          <a:noFill/>
        </p:spPr>
        <p:txBody>
          <a:bodyPr wrap="square" rtlCol="0">
            <a:spAutoFit/>
          </a:bodyPr>
          <a:lstStyle/>
          <a:p>
            <a:r>
              <a:rPr lang="en-US" b="1" i="1" dirty="0"/>
              <a:t>Coming soon to the Advancing Effective Interactions and Instruction in VPI Classrooms website</a:t>
            </a:r>
            <a:r>
              <a:rPr lang="en-US" i="1" dirty="0"/>
              <a:t>: </a:t>
            </a:r>
          </a:p>
          <a:p>
            <a:endParaRPr lang="en-US" sz="900" i="1" dirty="0"/>
          </a:p>
          <a:p>
            <a:r>
              <a:rPr lang="en-US" dirty="0">
                <a:hlinkClick r:id="rId4"/>
              </a:rPr>
              <a:t>https://curry.virginia.edu/faculty-research/centers-labs-projects/castl/advancing-effective-interactions-instruction-vpi</a:t>
            </a:r>
            <a:r>
              <a:rPr lang="en-US" dirty="0"/>
              <a:t> </a:t>
            </a:r>
          </a:p>
          <a:p>
            <a:pPr marL="557199" lvl="1" indent="-214313">
              <a:buFont typeface="Arial" panose="020B0604020202020204" pitchFamily="34" charset="0"/>
              <a:buChar char="•"/>
            </a:pPr>
            <a:r>
              <a:rPr lang="en-US" dirty="0"/>
              <a:t>VPI-for-30 recorded webinar links, handouts, and slide decks</a:t>
            </a:r>
          </a:p>
          <a:p>
            <a:pPr lvl="1"/>
            <a:endParaRPr lang="en-US" dirty="0"/>
          </a:p>
          <a:p>
            <a:r>
              <a:rPr lang="en-US" b="1" dirty="0"/>
              <a:t>Certificates of webinar attendance will be sent to school division VPI Coordinators. </a:t>
            </a:r>
          </a:p>
          <a:p>
            <a:endParaRPr lang="en-US" sz="1350" dirty="0"/>
          </a:p>
          <a:p>
            <a:endParaRPr lang="en-US" sz="1350" dirty="0"/>
          </a:p>
        </p:txBody>
      </p:sp>
    </p:spTree>
    <p:extLst>
      <p:ext uri="{BB962C8B-B14F-4D97-AF65-F5344CB8AC3E}">
        <p14:creationId xmlns:p14="http://schemas.microsoft.com/office/powerpoint/2010/main" val="328594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114800" y="971551"/>
            <a:ext cx="4800600" cy="2743200"/>
          </a:xfrm>
        </p:spPr>
        <p:txBody>
          <a:bodyPr>
            <a:normAutofit/>
          </a:bodyPr>
          <a:lstStyle/>
          <a:p>
            <a:pPr marL="0" indent="0">
              <a:buNone/>
            </a:pPr>
            <a:r>
              <a:rPr lang="nl-NL" sz="2200" dirty="0" smtClean="0">
                <a:hlinkClick r:id="rId3"/>
              </a:rPr>
              <a:t>Laura.Kassner@doe.virginia.gov</a:t>
            </a:r>
            <a:r>
              <a:rPr lang="nl-NL" sz="2200" dirty="0" smtClean="0"/>
              <a:t> </a:t>
            </a:r>
          </a:p>
          <a:p>
            <a:pPr marL="0" indent="0">
              <a:buNone/>
            </a:pPr>
            <a:r>
              <a:rPr lang="nl-NL" sz="2200" dirty="0" smtClean="0">
                <a:hlinkClick r:id="rId4"/>
              </a:rPr>
              <a:t>www.doe.virginia.gov</a:t>
            </a:r>
            <a:r>
              <a:rPr lang="nl-NL" sz="2200" dirty="0" smtClean="0"/>
              <a:t> </a:t>
            </a:r>
            <a:endParaRPr lang="nl-NL" sz="2200" dirty="0"/>
          </a:p>
          <a:p>
            <a:pPr marL="0" indent="0">
              <a:buNone/>
            </a:pPr>
            <a:r>
              <a:rPr lang="nl-NL" sz="2800" dirty="0" smtClean="0"/>
              <a:t>Twitter</a:t>
            </a:r>
            <a:r>
              <a:rPr lang="nl-NL" sz="2800" dirty="0"/>
              <a:t>: @</a:t>
            </a:r>
            <a:r>
              <a:rPr lang="nl-NL" sz="2800" dirty="0" smtClean="0"/>
              <a:t>VDOE_News</a:t>
            </a:r>
            <a:br>
              <a:rPr lang="nl-NL" sz="2800" dirty="0" smtClean="0"/>
            </a:br>
            <a:r>
              <a:rPr lang="nl-NL" sz="2800" dirty="0" smtClean="0"/>
              <a:t>Facebook</a:t>
            </a:r>
            <a:r>
              <a:rPr lang="nl-NL" sz="2800" dirty="0"/>
              <a:t>: @VDOENews</a:t>
            </a:r>
          </a:p>
          <a:p>
            <a:pPr marL="0" indent="0">
              <a:buNone/>
            </a:pPr>
            <a:r>
              <a:rPr lang="nl-NL" sz="2800" b="1" dirty="0"/>
              <a:t>#VAis4Learners </a:t>
            </a:r>
            <a:r>
              <a:rPr lang="nl-NL" sz="2800" b="1" dirty="0" smtClean="0"/>
              <a:t>#EdEquityVA</a:t>
            </a:r>
            <a:endParaRPr lang="en-US" sz="2800" dirty="0"/>
          </a:p>
        </p:txBody>
      </p:sp>
      <p:grpSp>
        <p:nvGrpSpPr>
          <p:cNvPr id="8" name="Group 7" title="social media logos: Twitter, Facebook, and LinkedIn"/>
          <p:cNvGrpSpPr/>
          <p:nvPr/>
        </p:nvGrpSpPr>
        <p:grpSpPr>
          <a:xfrm>
            <a:off x="4211952" y="3679657"/>
            <a:ext cx="2236892" cy="653695"/>
            <a:chOff x="2235200" y="5089418"/>
            <a:chExt cx="5791200" cy="1692383"/>
          </a:xfrm>
        </p:grpSpPr>
        <p:pic>
          <p:nvPicPr>
            <p:cNvPr id="9" name="Picture 8" title="twitter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10" name="Picture 9" title="LinkedIn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11" name="Picture 10" title="facebook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3702345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a:t>
            </a:r>
            <a:endParaRPr lang="en-US" dirty="0"/>
          </a:p>
        </p:txBody>
      </p:sp>
      <p:sp>
        <p:nvSpPr>
          <p:cNvPr id="3" name="Content Placeholder 2"/>
          <p:cNvSpPr>
            <a:spLocks noGrp="1"/>
          </p:cNvSpPr>
          <p:nvPr>
            <p:ph idx="1"/>
          </p:nvPr>
        </p:nvSpPr>
        <p:spPr>
          <a:xfrm>
            <a:off x="457200" y="1200151"/>
            <a:ext cx="8229600" cy="2666999"/>
          </a:xfrm>
        </p:spPr>
        <p:txBody>
          <a:bodyPr/>
          <a:lstStyle/>
          <a:p>
            <a:pPr marL="0" indent="0" algn="ctr">
              <a:buNone/>
              <a:defRPr/>
            </a:pPr>
            <a:r>
              <a:rPr lang="en-US" sz="2000" dirty="0" smtClean="0"/>
              <a:t>Laura </a:t>
            </a:r>
            <a:r>
              <a:rPr lang="en-US" sz="2000" dirty="0" err="1" smtClean="0"/>
              <a:t>Kassner</a:t>
            </a:r>
            <a:r>
              <a:rPr lang="en-US" sz="2000" dirty="0" smtClean="0"/>
              <a:t>, </a:t>
            </a:r>
            <a:r>
              <a:rPr lang="en-US" sz="2000" dirty="0" err="1" smtClean="0"/>
              <a:t>Ed.D</a:t>
            </a:r>
            <a:r>
              <a:rPr lang="en-US" sz="2000" dirty="0" smtClean="0"/>
              <a:t>.</a:t>
            </a:r>
            <a:endParaRPr lang="en-US" sz="2000" dirty="0"/>
          </a:p>
          <a:p>
            <a:pPr marL="0" indent="0" algn="ctr">
              <a:buNone/>
              <a:defRPr/>
            </a:pPr>
            <a:r>
              <a:rPr lang="en-US" sz="2000" dirty="0"/>
              <a:t>Virginia Department of Education </a:t>
            </a:r>
          </a:p>
          <a:p>
            <a:pPr marL="0" indent="0" algn="ctr">
              <a:buNone/>
              <a:defRPr/>
            </a:pPr>
            <a:r>
              <a:rPr lang="en-US" sz="2000" dirty="0" smtClean="0"/>
              <a:t>Coordinator of Preschool Development Grants </a:t>
            </a:r>
            <a:r>
              <a:rPr lang="en-US" sz="2000" dirty="0" smtClean="0">
                <a:hlinkClick r:id="rId3"/>
              </a:rPr>
              <a:t>Laura.Kassner@doe.virginia.gov</a:t>
            </a:r>
            <a:endParaRPr lang="en-US" sz="2000" dirty="0" smtClean="0"/>
          </a:p>
          <a:p>
            <a:pPr marL="0" indent="0" algn="ctr">
              <a:buNone/>
              <a:defRPr/>
            </a:pPr>
            <a:endParaRPr lang="en-US" sz="2000" dirty="0"/>
          </a:p>
          <a:p>
            <a:pPr marL="0" indent="0">
              <a:buNone/>
              <a:defRPr/>
            </a:pPr>
            <a:endParaRPr lang="en-US" dirty="0" smtClean="0"/>
          </a:p>
          <a:p>
            <a:pPr marL="0" indent="0">
              <a:buNone/>
              <a:defRPr/>
            </a:pPr>
            <a:endParaRPr lang="en-US" dirty="0"/>
          </a:p>
          <a:p>
            <a:pPr marL="0" indent="0">
              <a:buNone/>
              <a:defRPr/>
            </a:pPr>
            <a:endParaRPr lang="en-US" dirty="0"/>
          </a:p>
          <a:p>
            <a:pPr marL="0" indent="0">
              <a:buNone/>
              <a:defRPr/>
            </a:pPr>
            <a:endParaRPr lang="en-US" dirty="0"/>
          </a:p>
          <a:p>
            <a:pPr marL="0" indent="0">
              <a:buNone/>
            </a:pPr>
            <a:endParaRPr lang="en-US" dirty="0"/>
          </a:p>
        </p:txBody>
      </p:sp>
      <p:sp>
        <p:nvSpPr>
          <p:cNvPr id="6" name="TextBox 5"/>
          <p:cNvSpPr txBox="1"/>
          <p:nvPr/>
        </p:nvSpPr>
        <p:spPr>
          <a:xfrm>
            <a:off x="381000" y="4019550"/>
            <a:ext cx="7924800" cy="323165"/>
          </a:xfrm>
          <a:prstGeom prst="rect">
            <a:avLst/>
          </a:prstGeom>
          <a:noFill/>
        </p:spPr>
        <p:txBody>
          <a:bodyPr wrap="square" rtlCol="0">
            <a:spAutoFit/>
          </a:bodyPr>
          <a:lstStyle/>
          <a:p>
            <a:r>
              <a:rPr lang="en-US" sz="1500" dirty="0" smtClean="0"/>
              <a:t>Presented with support from the Fairfax County Early Childhood and Norfolk Showcase Teams </a:t>
            </a:r>
            <a:endParaRPr lang="en-US" sz="15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711798"/>
            <a:ext cx="1295400" cy="1283256"/>
          </a:xfrm>
          <a:prstGeom prst="rect">
            <a:avLst/>
          </a:prstGeom>
        </p:spPr>
      </p:pic>
    </p:spTree>
    <p:extLst>
      <p:ext uri="{BB962C8B-B14F-4D97-AF65-F5344CB8AC3E}">
        <p14:creationId xmlns:p14="http://schemas.microsoft.com/office/powerpoint/2010/main" val="134494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665629"/>
          </a:xfrm>
        </p:spPr>
        <p:txBody>
          <a:bodyPr/>
          <a:lstStyle/>
          <a:p>
            <a:r>
              <a:rPr lang="en-US" sz="2800" dirty="0" smtClean="0"/>
              <a:t>Asking Children Big Questions – Anytime, Anywhere (Part 1)</a:t>
            </a:r>
            <a:endParaRPr lang="en-US" sz="2800" dirty="0"/>
          </a:p>
        </p:txBody>
      </p:sp>
      <p:pic>
        <p:nvPicPr>
          <p:cNvPr id="4" name="Content Placeholder 3"/>
          <p:cNvPicPr>
            <a:picLocks noGrp="1" noChangeAspect="1"/>
          </p:cNvPicPr>
          <p:nvPr>
            <p:ph idx="1"/>
          </p:nvPr>
        </p:nvPicPr>
        <p:blipFill>
          <a:blip r:embed="rId3"/>
          <a:stretch>
            <a:fillRect/>
          </a:stretch>
        </p:blipFill>
        <p:spPr>
          <a:xfrm>
            <a:off x="3360321" y="1200150"/>
            <a:ext cx="2423357" cy="1981200"/>
          </a:xfrm>
          <a:prstGeom prst="rect">
            <a:avLst/>
          </a:prstGeom>
        </p:spPr>
      </p:pic>
      <p:sp>
        <p:nvSpPr>
          <p:cNvPr id="5" name="TextBox 4"/>
          <p:cNvSpPr txBox="1"/>
          <p:nvPr/>
        </p:nvSpPr>
        <p:spPr>
          <a:xfrm>
            <a:off x="1066800" y="3333750"/>
            <a:ext cx="6477000" cy="646331"/>
          </a:xfrm>
          <a:prstGeom prst="rect">
            <a:avLst/>
          </a:prstGeom>
          <a:noFill/>
        </p:spPr>
        <p:txBody>
          <a:bodyPr wrap="square" rtlCol="0">
            <a:spAutoFit/>
          </a:bodyPr>
          <a:lstStyle/>
          <a:p>
            <a:pPr algn="ctr"/>
            <a:r>
              <a:rPr lang="en-US" b="1" dirty="0" smtClean="0"/>
              <a:t>#3 in a 4-part Webinar Series</a:t>
            </a:r>
            <a:endParaRPr lang="en-US" b="1" dirty="0"/>
          </a:p>
          <a:p>
            <a:pPr algn="ctr"/>
            <a:r>
              <a:rPr lang="en-US" b="1" dirty="0" smtClean="0"/>
              <a:t>January 9, 2020</a:t>
            </a:r>
          </a:p>
        </p:txBody>
      </p:sp>
      <p:pic>
        <p:nvPicPr>
          <p:cNvPr id="6" name="Picture 5"/>
          <p:cNvPicPr>
            <a:picLocks noChangeAspect="1"/>
          </p:cNvPicPr>
          <p:nvPr/>
        </p:nvPicPr>
        <p:blipFill>
          <a:blip r:embed="rId4"/>
          <a:stretch>
            <a:fillRect/>
          </a:stretch>
        </p:blipFill>
        <p:spPr>
          <a:xfrm>
            <a:off x="156431" y="742950"/>
            <a:ext cx="1058738" cy="1323975"/>
          </a:xfrm>
          <a:prstGeom prst="rect">
            <a:avLst/>
          </a:prstGeom>
        </p:spPr>
      </p:pic>
      <p:sp>
        <p:nvSpPr>
          <p:cNvPr id="7" name="TextBox 6"/>
          <p:cNvSpPr txBox="1"/>
          <p:nvPr/>
        </p:nvSpPr>
        <p:spPr>
          <a:xfrm>
            <a:off x="76200" y="2104410"/>
            <a:ext cx="1600200" cy="430887"/>
          </a:xfrm>
          <a:prstGeom prst="rect">
            <a:avLst/>
          </a:prstGeom>
          <a:noFill/>
        </p:spPr>
        <p:txBody>
          <a:bodyPr wrap="square" rtlCol="0">
            <a:spAutoFit/>
          </a:bodyPr>
          <a:lstStyle/>
          <a:p>
            <a:r>
              <a:rPr lang="en-US" sz="1100" dirty="0" smtClean="0"/>
              <a:t>Authors Janis </a:t>
            </a:r>
            <a:r>
              <a:rPr lang="en-US" sz="1100" dirty="0" err="1" smtClean="0"/>
              <a:t>Strasser</a:t>
            </a:r>
            <a:r>
              <a:rPr lang="en-US" sz="1100" dirty="0" smtClean="0"/>
              <a:t> &amp; Lisa </a:t>
            </a:r>
            <a:r>
              <a:rPr lang="en-US" sz="1100" dirty="0" err="1" smtClean="0"/>
              <a:t>Bresson</a:t>
            </a:r>
            <a:endParaRPr lang="en-US" sz="1100" dirty="0"/>
          </a:p>
        </p:txBody>
      </p:sp>
    </p:spTree>
    <p:extLst>
      <p:ext uri="{BB962C8B-B14F-4D97-AF65-F5344CB8AC3E}">
        <p14:creationId xmlns:p14="http://schemas.microsoft.com/office/powerpoint/2010/main" val="3011309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209550"/>
            <a:ext cx="5791200" cy="646331"/>
          </a:xfrm>
          <a:prstGeom prst="rect">
            <a:avLst/>
          </a:prstGeom>
          <a:noFill/>
        </p:spPr>
        <p:txBody>
          <a:bodyPr wrap="square" rtlCol="0">
            <a:spAutoFit/>
          </a:bodyPr>
          <a:lstStyle/>
          <a:p>
            <a:r>
              <a:rPr lang="en-US" sz="3600" dirty="0" smtClean="0"/>
              <a:t>Reflection: Our Shoes Activity</a:t>
            </a:r>
            <a:endParaRPr lang="en-US" sz="3600" dirty="0"/>
          </a:p>
        </p:txBody>
      </p:sp>
      <p:sp>
        <p:nvSpPr>
          <p:cNvPr id="6" name="TextBox 5"/>
          <p:cNvSpPr txBox="1"/>
          <p:nvPr/>
        </p:nvSpPr>
        <p:spPr>
          <a:xfrm>
            <a:off x="3200400" y="1200150"/>
            <a:ext cx="5562600" cy="1723549"/>
          </a:xfrm>
          <a:prstGeom prst="rect">
            <a:avLst/>
          </a:prstGeom>
          <a:noFill/>
        </p:spPr>
        <p:txBody>
          <a:bodyPr wrap="square" rtlCol="0">
            <a:spAutoFit/>
          </a:bodyPr>
          <a:lstStyle/>
          <a:p>
            <a:r>
              <a:rPr lang="en-US" sz="2800" i="1" dirty="0" smtClean="0"/>
              <a:t>The </a:t>
            </a:r>
            <a:r>
              <a:rPr lang="en-US" sz="2800" i="1" dirty="0"/>
              <a:t>C</a:t>
            </a:r>
            <a:r>
              <a:rPr lang="en-US" sz="2800" i="1" dirty="0" smtClean="0"/>
              <a:t>hallenge: Serve and Return</a:t>
            </a:r>
            <a:endParaRPr lang="en-US" sz="2800" i="1" dirty="0"/>
          </a:p>
          <a:p>
            <a:pPr marL="417910" lvl="1" indent="-160735">
              <a:spcBef>
                <a:spcPts val="0"/>
              </a:spcBef>
              <a:buFont typeface="Courier New" panose="02070309020205020404" pitchFamily="49" charset="0"/>
              <a:buChar char="o"/>
            </a:pPr>
            <a:r>
              <a:rPr lang="en-US" sz="1950" dirty="0">
                <a:solidFill>
                  <a:srgbClr val="000000"/>
                </a:solidFill>
                <a:ea typeface="Arial" panose="020B0604020202020204" pitchFamily="34" charset="0"/>
              </a:rPr>
              <a:t>How can you use questioning to promote rich, serve-and-return conversations? </a:t>
            </a:r>
          </a:p>
          <a:p>
            <a:pPr marL="417910" lvl="1" indent="-160735">
              <a:spcBef>
                <a:spcPts val="0"/>
              </a:spcBef>
              <a:buFont typeface="Courier New" panose="02070309020205020404" pitchFamily="49" charset="0"/>
              <a:buChar char="o"/>
            </a:pPr>
            <a:r>
              <a:rPr lang="en-US" sz="1950" dirty="0">
                <a:solidFill>
                  <a:srgbClr val="000000"/>
                </a:solidFill>
                <a:ea typeface="Arial" panose="020B0604020202020204" pitchFamily="34" charset="0"/>
              </a:rPr>
              <a:t>How can you raise the level of questions appropriately during conversations?</a:t>
            </a:r>
            <a:endParaRPr lang="en-US" sz="2800" i="1" dirty="0"/>
          </a:p>
        </p:txBody>
      </p:sp>
      <p:pic>
        <p:nvPicPr>
          <p:cNvPr id="7" name="Picture 6"/>
          <p:cNvPicPr>
            <a:picLocks noChangeAspect="1"/>
          </p:cNvPicPr>
          <p:nvPr/>
        </p:nvPicPr>
        <p:blipFill>
          <a:blip r:embed="rId3"/>
          <a:stretch>
            <a:fillRect/>
          </a:stretch>
        </p:blipFill>
        <p:spPr>
          <a:xfrm>
            <a:off x="0" y="1034656"/>
            <a:ext cx="2895600" cy="3442094"/>
          </a:xfrm>
          <a:prstGeom prst="rect">
            <a:avLst/>
          </a:prstGeom>
        </p:spPr>
      </p:pic>
      <p:sp>
        <p:nvSpPr>
          <p:cNvPr id="8" name="TextBox 7"/>
          <p:cNvSpPr txBox="1"/>
          <p:nvPr/>
        </p:nvSpPr>
        <p:spPr>
          <a:xfrm>
            <a:off x="3200400" y="3267968"/>
            <a:ext cx="5867400" cy="523220"/>
          </a:xfrm>
          <a:prstGeom prst="rect">
            <a:avLst/>
          </a:prstGeom>
          <a:noFill/>
        </p:spPr>
        <p:txBody>
          <a:bodyPr wrap="square" rtlCol="0">
            <a:spAutoFit/>
          </a:bodyPr>
          <a:lstStyle/>
          <a:p>
            <a:r>
              <a:rPr lang="en-US" sz="2800" i="1" dirty="0" smtClean="0"/>
              <a:t>How did it go? Tell us in the chat box </a:t>
            </a:r>
            <a:r>
              <a:rPr lang="en-US" sz="2800" i="1" dirty="0" smtClean="0">
                <a:sym typeface="Wingdings" panose="05000000000000000000" pitchFamily="2" charset="2"/>
              </a:rPr>
              <a:t></a:t>
            </a:r>
            <a:endParaRPr lang="en-US" sz="2800" i="1" dirty="0"/>
          </a:p>
        </p:txBody>
      </p:sp>
      <p:sp>
        <p:nvSpPr>
          <p:cNvPr id="9" name="TextBox 8"/>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CHAT</a:t>
            </a:r>
            <a:endParaRPr lang="en-US" dirty="0">
              <a:solidFill>
                <a:schemeClr val="tx2">
                  <a:lumMod val="60000"/>
                  <a:lumOff val="40000"/>
                </a:schemeClr>
              </a:solidFill>
            </a:endParaRPr>
          </a:p>
        </p:txBody>
      </p:sp>
    </p:spTree>
    <p:extLst>
      <p:ext uri="{BB962C8B-B14F-4D97-AF65-F5344CB8AC3E}">
        <p14:creationId xmlns:p14="http://schemas.microsoft.com/office/powerpoint/2010/main" val="15189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7150"/>
            <a:ext cx="8534400" cy="477054"/>
          </a:xfrm>
          <a:prstGeom prst="rect">
            <a:avLst/>
          </a:prstGeom>
          <a:noFill/>
        </p:spPr>
        <p:txBody>
          <a:bodyPr wrap="square" rtlCol="0">
            <a:spAutoFit/>
          </a:bodyPr>
          <a:lstStyle/>
          <a:p>
            <a:pPr algn="ctr"/>
            <a:r>
              <a:rPr lang="en-US" sz="2500" dirty="0" smtClean="0"/>
              <a:t>Starting with WHY: Research on language-rich environments</a:t>
            </a:r>
            <a:endParaRPr lang="en-US" sz="2500" dirty="0"/>
          </a:p>
        </p:txBody>
      </p:sp>
      <p:sp>
        <p:nvSpPr>
          <p:cNvPr id="5" name="Rounded Rectangle 4"/>
          <p:cNvSpPr/>
          <p:nvPr/>
        </p:nvSpPr>
        <p:spPr>
          <a:xfrm>
            <a:off x="927847" y="742950"/>
            <a:ext cx="3186953" cy="1143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Hart &amp; </a:t>
            </a:r>
            <a:r>
              <a:rPr lang="en-US" sz="1600" dirty="0" err="1" smtClean="0"/>
              <a:t>Risley</a:t>
            </a:r>
            <a:r>
              <a:rPr lang="en-US" sz="1600" dirty="0" smtClean="0"/>
              <a:t>, 1995</a:t>
            </a:r>
          </a:p>
          <a:p>
            <a:pPr algn="ctr"/>
            <a:r>
              <a:rPr lang="en-US" sz="1600" dirty="0" smtClean="0"/>
              <a:t>30 million word gap by age 3</a:t>
            </a:r>
          </a:p>
          <a:p>
            <a:pPr algn="ctr"/>
            <a:r>
              <a:rPr lang="en-US" sz="1600" dirty="0" smtClean="0"/>
              <a:t>Between low-income/professional families</a:t>
            </a:r>
            <a:endParaRPr lang="en-US" sz="1600" dirty="0"/>
          </a:p>
        </p:txBody>
      </p:sp>
      <p:sp>
        <p:nvSpPr>
          <p:cNvPr id="6" name="Rounded Rectangle 5"/>
          <p:cNvSpPr/>
          <p:nvPr/>
        </p:nvSpPr>
        <p:spPr>
          <a:xfrm>
            <a:off x="4343400" y="2080935"/>
            <a:ext cx="3200400" cy="1143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Sperry, Sperry &amp; Miller, 2018</a:t>
            </a:r>
          </a:p>
          <a:p>
            <a:pPr algn="ctr"/>
            <a:r>
              <a:rPr lang="en-US" sz="1600" dirty="0" smtClean="0"/>
              <a:t>SES alone cannot predict</a:t>
            </a:r>
          </a:p>
          <a:p>
            <a:pPr algn="ctr"/>
            <a:r>
              <a:rPr lang="en-US" sz="1600" dirty="0" smtClean="0"/>
              <a:t>Consider words from caregiver + ambient words in environment</a:t>
            </a:r>
            <a:endParaRPr lang="en-US" sz="1600" dirty="0"/>
          </a:p>
        </p:txBody>
      </p:sp>
      <p:sp>
        <p:nvSpPr>
          <p:cNvPr id="7" name="Rounded Rectangle 6"/>
          <p:cNvSpPr/>
          <p:nvPr/>
        </p:nvSpPr>
        <p:spPr>
          <a:xfrm>
            <a:off x="912159" y="2080935"/>
            <a:ext cx="3202641" cy="1143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Near replication Hart &amp; </a:t>
            </a:r>
            <a:r>
              <a:rPr lang="en-US" sz="1600" dirty="0" err="1" smtClean="0"/>
              <a:t>Risley</a:t>
            </a:r>
            <a:endParaRPr lang="en-US" sz="1600" dirty="0" smtClean="0"/>
          </a:p>
          <a:p>
            <a:pPr algn="ctr"/>
            <a:r>
              <a:rPr lang="en-US" sz="1600" dirty="0" smtClean="0"/>
              <a:t>(</a:t>
            </a:r>
            <a:r>
              <a:rPr lang="en-US" sz="1600" dirty="0" err="1" smtClean="0"/>
              <a:t>Gilkerson</a:t>
            </a:r>
            <a:r>
              <a:rPr lang="en-US" sz="1600" dirty="0" smtClean="0"/>
              <a:t> et al, 2017)</a:t>
            </a:r>
          </a:p>
          <a:p>
            <a:pPr algn="ctr"/>
            <a:r>
              <a:rPr lang="en-US" sz="1600" dirty="0" smtClean="0"/>
              <a:t>More like 4 million word gap,  </a:t>
            </a:r>
          </a:p>
          <a:p>
            <a:pPr algn="ctr"/>
            <a:r>
              <a:rPr lang="en-US" sz="1600" dirty="0" smtClean="0"/>
              <a:t>with variability</a:t>
            </a:r>
          </a:p>
        </p:txBody>
      </p:sp>
      <p:sp>
        <p:nvSpPr>
          <p:cNvPr id="8" name="Rounded Rectangle 7"/>
          <p:cNvSpPr/>
          <p:nvPr/>
        </p:nvSpPr>
        <p:spPr>
          <a:xfrm>
            <a:off x="4343400" y="742950"/>
            <a:ext cx="3200400" cy="11430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NAEYC shares Fernald et al (2013)</a:t>
            </a:r>
          </a:p>
          <a:p>
            <a:pPr algn="ctr"/>
            <a:r>
              <a:rPr lang="en-US" sz="1600" dirty="0" smtClean="0"/>
              <a:t>Vocabulary gaps by 18 months, larger by 2</a:t>
            </a:r>
          </a:p>
        </p:txBody>
      </p:sp>
      <p:sp>
        <p:nvSpPr>
          <p:cNvPr id="9" name="Cube 8"/>
          <p:cNvSpPr/>
          <p:nvPr/>
        </p:nvSpPr>
        <p:spPr>
          <a:xfrm>
            <a:off x="533400" y="3416023"/>
            <a:ext cx="7315200" cy="981630"/>
          </a:xfrm>
          <a:prstGeom prst="cub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Critique of “gap” deficit thinking. Switch to </a:t>
            </a:r>
            <a:r>
              <a:rPr lang="en-US" b="1" i="1" dirty="0" smtClean="0"/>
              <a:t>“word wealth.”</a:t>
            </a:r>
          </a:p>
          <a:p>
            <a:pPr algn="ctr"/>
            <a:r>
              <a:rPr lang="en-US" dirty="0" smtClean="0"/>
              <a:t>Think of building a </a:t>
            </a:r>
            <a:r>
              <a:rPr lang="en-US" b="1" i="1" dirty="0" smtClean="0"/>
              <a:t>foundation </a:t>
            </a:r>
            <a:r>
              <a:rPr lang="en-US" dirty="0" smtClean="0"/>
              <a:t>and serving students vs. “fixing” them.</a:t>
            </a:r>
            <a:endParaRPr lang="en-US" dirty="0"/>
          </a:p>
        </p:txBody>
      </p:sp>
    </p:spTree>
    <p:extLst>
      <p:ext uri="{BB962C8B-B14F-4D97-AF65-F5344CB8AC3E}">
        <p14:creationId xmlns:p14="http://schemas.microsoft.com/office/powerpoint/2010/main" val="20047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047750"/>
            <a:ext cx="4876800" cy="2914650"/>
          </a:xfrm>
          <a:ln w="22225">
            <a:solidFill>
              <a:schemeClr val="accent1"/>
            </a:solidFill>
            <a:prstDash val="sysDot"/>
          </a:ln>
        </p:spPr>
        <p:txBody>
          <a:bodyPr>
            <a:normAutofit/>
          </a:bodyPr>
          <a:lstStyle/>
          <a:p>
            <a:pPr marL="285750" indent="-285750" algn="l">
              <a:buFont typeface="Arial" panose="020B0604020202020204" pitchFamily="34" charset="0"/>
              <a:buChar char="•"/>
            </a:pPr>
            <a:r>
              <a:rPr lang="en-US" sz="1800" i="0" dirty="0" smtClean="0"/>
              <a:t>Open vs. closed questions</a:t>
            </a:r>
          </a:p>
          <a:p>
            <a:pPr marL="285750" indent="-285750" algn="l">
              <a:buFont typeface="Arial" panose="020B0604020202020204" pitchFamily="34" charset="0"/>
              <a:buChar char="•"/>
            </a:pPr>
            <a:endParaRPr lang="en-US" sz="1800" i="0" dirty="0" smtClean="0"/>
          </a:p>
          <a:p>
            <a:pPr marL="285750" indent="-285750" algn="l">
              <a:buFont typeface="Arial" panose="020B0604020202020204" pitchFamily="34" charset="0"/>
              <a:buChar char="•"/>
            </a:pPr>
            <a:r>
              <a:rPr lang="en-US" sz="1800" i="0" dirty="0" smtClean="0"/>
              <a:t>CLASS connections</a:t>
            </a:r>
          </a:p>
          <a:p>
            <a:pPr marL="742950" lvl="1" indent="-285750" algn="l">
              <a:buFont typeface="Arial" panose="020B0604020202020204" pitchFamily="34" charset="0"/>
              <a:buChar char="•"/>
            </a:pPr>
            <a:r>
              <a:rPr lang="en-US" sz="1400" dirty="0" smtClean="0"/>
              <a:t>Emotional Support</a:t>
            </a:r>
          </a:p>
          <a:p>
            <a:pPr marL="742950" lvl="1" indent="-285750" algn="l">
              <a:buFont typeface="Arial" panose="020B0604020202020204" pitchFamily="34" charset="0"/>
              <a:buChar char="•"/>
            </a:pPr>
            <a:r>
              <a:rPr lang="en-US" sz="1400" dirty="0" smtClean="0"/>
              <a:t>Classroom Organization </a:t>
            </a:r>
          </a:p>
          <a:p>
            <a:pPr marL="742950" lvl="1" indent="-285750" algn="l">
              <a:buFont typeface="Arial" panose="020B0604020202020204" pitchFamily="34" charset="0"/>
              <a:buChar char="•"/>
            </a:pPr>
            <a:r>
              <a:rPr lang="en-US" sz="1400" i="0" dirty="0" smtClean="0"/>
              <a:t>Instructional Support</a:t>
            </a:r>
          </a:p>
          <a:p>
            <a:pPr lvl="1" algn="l"/>
            <a:endParaRPr lang="en-US" sz="1400" dirty="0" smtClean="0"/>
          </a:p>
          <a:p>
            <a:pPr marL="285750" indent="-285750" algn="l">
              <a:buFont typeface="Arial" panose="020B0604020202020204" pitchFamily="34" charset="0"/>
              <a:buChar char="•"/>
            </a:pPr>
            <a:r>
              <a:rPr lang="en-US" sz="1800" i="0" dirty="0" smtClean="0"/>
              <a:t>Serve-and-return</a:t>
            </a:r>
          </a:p>
          <a:p>
            <a:pPr marL="742950" lvl="1" indent="-285750" algn="l">
              <a:buFont typeface="Arial" panose="020B0604020202020204" pitchFamily="34" charset="0"/>
              <a:buChar char="•"/>
            </a:pPr>
            <a:r>
              <a:rPr lang="en-US" sz="1400" dirty="0" smtClean="0"/>
              <a:t>Considered development, real life experiences, wait time, listening</a:t>
            </a:r>
            <a:endParaRPr lang="en-US" sz="2000" dirty="0"/>
          </a:p>
          <a:p>
            <a:pPr marL="742950" lvl="1" indent="-285750" algn="l">
              <a:buFont typeface="Arial" panose="020B0604020202020204" pitchFamily="34" charset="0"/>
              <a:buChar char="•"/>
            </a:pPr>
            <a:endParaRPr lang="en-US" sz="1400" i="0" dirty="0" smtClean="0"/>
          </a:p>
        </p:txBody>
      </p:sp>
      <p:sp>
        <p:nvSpPr>
          <p:cNvPr id="3" name="Title 2"/>
          <p:cNvSpPr>
            <a:spLocks noGrp="1"/>
          </p:cNvSpPr>
          <p:nvPr>
            <p:ph type="title"/>
          </p:nvPr>
        </p:nvSpPr>
        <p:spPr>
          <a:xfrm>
            <a:off x="-7620" y="133350"/>
            <a:ext cx="9144000" cy="533399"/>
          </a:xfrm>
        </p:spPr>
        <p:txBody>
          <a:bodyPr/>
          <a:lstStyle/>
          <a:p>
            <a:r>
              <a:rPr lang="en-US" dirty="0" smtClean="0"/>
              <a:t/>
            </a:r>
            <a:br>
              <a:rPr lang="en-US" dirty="0" smtClean="0"/>
            </a:br>
            <a:r>
              <a:rPr lang="en-US" sz="3000" dirty="0" smtClean="0"/>
              <a:t>“</a:t>
            </a:r>
            <a:r>
              <a:rPr lang="en-US" sz="3000" dirty="0" smtClean="0">
                <a:hlinkClick r:id="rId3"/>
              </a:rPr>
              <a:t>Planning and Producing a Block Airport</a:t>
            </a:r>
            <a:r>
              <a:rPr lang="en-US" sz="3000" dirty="0" smtClean="0"/>
              <a:t>”</a:t>
            </a:r>
            <a:endParaRPr lang="en-US" sz="3000" dirty="0"/>
          </a:p>
        </p:txBody>
      </p:sp>
      <p:sp>
        <p:nvSpPr>
          <p:cNvPr id="4" name="Cloud 3"/>
          <p:cNvSpPr/>
          <p:nvPr/>
        </p:nvSpPr>
        <p:spPr>
          <a:xfrm>
            <a:off x="5410200" y="666749"/>
            <a:ext cx="3962400" cy="2209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watch conversation occur in a learning center and review concepts covered in past webinars.</a:t>
            </a:r>
          </a:p>
        </p:txBody>
      </p:sp>
    </p:spTree>
    <p:extLst>
      <p:ext uri="{BB962C8B-B14F-4D97-AF65-F5344CB8AC3E}">
        <p14:creationId xmlns:p14="http://schemas.microsoft.com/office/powerpoint/2010/main" val="5578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209550"/>
            <a:ext cx="5791200" cy="646331"/>
          </a:xfrm>
          <a:prstGeom prst="rect">
            <a:avLst/>
          </a:prstGeom>
          <a:noFill/>
        </p:spPr>
        <p:txBody>
          <a:bodyPr wrap="square" rtlCol="0">
            <a:spAutoFit/>
          </a:bodyPr>
          <a:lstStyle/>
          <a:p>
            <a:r>
              <a:rPr lang="en-US" sz="3600" dirty="0" smtClean="0"/>
              <a:t>Reflection: Our Shoes Activity</a:t>
            </a:r>
            <a:endParaRPr lang="en-US" sz="3600" dirty="0"/>
          </a:p>
        </p:txBody>
      </p:sp>
      <p:sp>
        <p:nvSpPr>
          <p:cNvPr id="6" name="TextBox 5"/>
          <p:cNvSpPr txBox="1"/>
          <p:nvPr/>
        </p:nvSpPr>
        <p:spPr>
          <a:xfrm>
            <a:off x="3200400" y="1200150"/>
            <a:ext cx="5562600" cy="1723549"/>
          </a:xfrm>
          <a:prstGeom prst="rect">
            <a:avLst/>
          </a:prstGeom>
          <a:noFill/>
        </p:spPr>
        <p:txBody>
          <a:bodyPr wrap="square" rtlCol="0">
            <a:spAutoFit/>
          </a:bodyPr>
          <a:lstStyle/>
          <a:p>
            <a:r>
              <a:rPr lang="en-US" sz="2800" i="1" dirty="0" smtClean="0"/>
              <a:t>The </a:t>
            </a:r>
            <a:r>
              <a:rPr lang="en-US" sz="2800" i="1" dirty="0"/>
              <a:t>C</a:t>
            </a:r>
            <a:r>
              <a:rPr lang="en-US" sz="2800" i="1" dirty="0" smtClean="0"/>
              <a:t>hallenge: Serve and Return</a:t>
            </a:r>
            <a:endParaRPr lang="en-US" sz="2800" i="1" dirty="0"/>
          </a:p>
          <a:p>
            <a:pPr marL="417910" lvl="1" indent="-160735">
              <a:spcBef>
                <a:spcPts val="0"/>
              </a:spcBef>
              <a:buFont typeface="Courier New" panose="02070309020205020404" pitchFamily="49" charset="0"/>
              <a:buChar char="o"/>
            </a:pPr>
            <a:r>
              <a:rPr lang="en-US" sz="1950" dirty="0">
                <a:solidFill>
                  <a:srgbClr val="000000"/>
                </a:solidFill>
                <a:ea typeface="Arial" panose="020B0604020202020204" pitchFamily="34" charset="0"/>
              </a:rPr>
              <a:t>How can you use questioning to promote rich, serve-and-return conversations? </a:t>
            </a:r>
          </a:p>
          <a:p>
            <a:pPr marL="417910" lvl="1" indent="-160735">
              <a:spcBef>
                <a:spcPts val="0"/>
              </a:spcBef>
              <a:buFont typeface="Courier New" panose="02070309020205020404" pitchFamily="49" charset="0"/>
              <a:buChar char="o"/>
            </a:pPr>
            <a:r>
              <a:rPr lang="en-US" sz="1950" dirty="0">
                <a:solidFill>
                  <a:srgbClr val="000000"/>
                </a:solidFill>
                <a:ea typeface="Arial" panose="020B0604020202020204" pitchFamily="34" charset="0"/>
              </a:rPr>
              <a:t>How can you raise the level of questions appropriately during conversations?</a:t>
            </a:r>
            <a:endParaRPr lang="en-US" sz="2800" i="1" dirty="0"/>
          </a:p>
        </p:txBody>
      </p:sp>
      <p:pic>
        <p:nvPicPr>
          <p:cNvPr id="7" name="Picture 6"/>
          <p:cNvPicPr>
            <a:picLocks noChangeAspect="1"/>
          </p:cNvPicPr>
          <p:nvPr/>
        </p:nvPicPr>
        <p:blipFill>
          <a:blip r:embed="rId3"/>
          <a:stretch>
            <a:fillRect/>
          </a:stretch>
        </p:blipFill>
        <p:spPr>
          <a:xfrm>
            <a:off x="0" y="1034656"/>
            <a:ext cx="2895600" cy="3442094"/>
          </a:xfrm>
          <a:prstGeom prst="rect">
            <a:avLst/>
          </a:prstGeom>
        </p:spPr>
      </p:pic>
      <p:sp>
        <p:nvSpPr>
          <p:cNvPr id="8" name="TextBox 7"/>
          <p:cNvSpPr txBox="1"/>
          <p:nvPr/>
        </p:nvSpPr>
        <p:spPr>
          <a:xfrm>
            <a:off x="3200400" y="3267968"/>
            <a:ext cx="5867400" cy="523220"/>
          </a:xfrm>
          <a:prstGeom prst="rect">
            <a:avLst/>
          </a:prstGeom>
          <a:noFill/>
        </p:spPr>
        <p:txBody>
          <a:bodyPr wrap="square" rtlCol="0">
            <a:spAutoFit/>
          </a:bodyPr>
          <a:lstStyle/>
          <a:p>
            <a:r>
              <a:rPr lang="en-US" sz="2800" i="1" dirty="0" smtClean="0"/>
              <a:t>How did it go? Tell us in the chat box </a:t>
            </a:r>
            <a:r>
              <a:rPr lang="en-US" sz="2800" i="1" dirty="0" smtClean="0">
                <a:sym typeface="Wingdings" panose="05000000000000000000" pitchFamily="2" charset="2"/>
              </a:rPr>
              <a:t></a:t>
            </a:r>
            <a:endParaRPr lang="en-US" sz="2800" i="1" dirty="0"/>
          </a:p>
        </p:txBody>
      </p:sp>
      <p:sp>
        <p:nvSpPr>
          <p:cNvPr id="9" name="TextBox 8"/>
          <p:cNvSpPr txBox="1"/>
          <p:nvPr/>
        </p:nvSpPr>
        <p:spPr>
          <a:xfrm>
            <a:off x="8221851" y="133350"/>
            <a:ext cx="762000" cy="381000"/>
          </a:xfrm>
          <a:prstGeom prst="rect">
            <a:avLst/>
          </a:prstGeom>
          <a:solidFill>
            <a:schemeClr val="accent3">
              <a:lumMod val="40000"/>
              <a:lumOff val="60000"/>
            </a:schemeClr>
          </a:solidFill>
        </p:spPr>
        <p:txBody>
          <a:bodyPr wrap="square" rtlCol="0">
            <a:spAutoFit/>
          </a:bodyPr>
          <a:lstStyle/>
          <a:p>
            <a:pPr algn="ctr"/>
            <a:r>
              <a:rPr lang="en-US" dirty="0" smtClean="0">
                <a:solidFill>
                  <a:schemeClr val="tx2">
                    <a:lumMod val="60000"/>
                    <a:lumOff val="40000"/>
                  </a:schemeClr>
                </a:solidFill>
              </a:rPr>
              <a:t>CHAT</a:t>
            </a:r>
            <a:endParaRPr lang="en-US" dirty="0">
              <a:solidFill>
                <a:schemeClr val="tx2">
                  <a:lumMod val="60000"/>
                  <a:lumOff val="40000"/>
                </a:schemeClr>
              </a:solidFill>
            </a:endParaRPr>
          </a:p>
        </p:txBody>
      </p:sp>
    </p:spTree>
    <p:extLst>
      <p:ext uri="{BB962C8B-B14F-4D97-AF65-F5344CB8AC3E}">
        <p14:creationId xmlns:p14="http://schemas.microsoft.com/office/powerpoint/2010/main" val="209549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41117"/>
            <a:ext cx="5791200" cy="707886"/>
          </a:xfrm>
          <a:prstGeom prst="rect">
            <a:avLst/>
          </a:prstGeom>
          <a:solidFill>
            <a:schemeClr val="tx2">
              <a:lumMod val="20000"/>
              <a:lumOff val="80000"/>
            </a:schemeClr>
          </a:solidFill>
        </p:spPr>
        <p:txBody>
          <a:bodyPr wrap="square" rtlCol="0">
            <a:spAutoFit/>
          </a:bodyPr>
          <a:lstStyle/>
          <a:p>
            <a:pPr algn="ctr"/>
            <a:r>
              <a:rPr lang="en-US" sz="2000" dirty="0" smtClean="0"/>
              <a:t>Think back to a recent conversation you had </a:t>
            </a:r>
          </a:p>
          <a:p>
            <a:pPr algn="ctr"/>
            <a:r>
              <a:rPr lang="en-US" sz="2000" dirty="0" smtClean="0"/>
              <a:t>with a friend or colleague.</a:t>
            </a:r>
            <a:endParaRPr lang="en-US" sz="2000" dirty="0"/>
          </a:p>
        </p:txBody>
      </p:sp>
      <p:sp>
        <p:nvSpPr>
          <p:cNvPr id="3" name="TextBox 2"/>
          <p:cNvSpPr txBox="1"/>
          <p:nvPr/>
        </p:nvSpPr>
        <p:spPr>
          <a:xfrm>
            <a:off x="304800" y="133350"/>
            <a:ext cx="8534400" cy="523220"/>
          </a:xfrm>
          <a:prstGeom prst="rect">
            <a:avLst/>
          </a:prstGeom>
          <a:noFill/>
        </p:spPr>
        <p:txBody>
          <a:bodyPr wrap="square" rtlCol="0">
            <a:spAutoFit/>
          </a:bodyPr>
          <a:lstStyle/>
          <a:p>
            <a:pPr algn="ctr"/>
            <a:r>
              <a:rPr lang="en-US" sz="2800" dirty="0" smtClean="0"/>
              <a:t>Contingent Conversations </a:t>
            </a:r>
            <a:endParaRPr lang="en-US" sz="2800" dirty="0"/>
          </a:p>
        </p:txBody>
      </p:sp>
      <p:sp>
        <p:nvSpPr>
          <p:cNvPr id="4" name="TextBox 3"/>
          <p:cNvSpPr txBox="1"/>
          <p:nvPr/>
        </p:nvSpPr>
        <p:spPr>
          <a:xfrm>
            <a:off x="4038600" y="1962150"/>
            <a:ext cx="4953000" cy="1631216"/>
          </a:xfrm>
          <a:prstGeom prst="rect">
            <a:avLst/>
          </a:prstGeom>
          <a:noFill/>
          <a:ln>
            <a:noFill/>
            <a:prstDash val="sysDot"/>
          </a:ln>
        </p:spPr>
        <p:txBody>
          <a:bodyPr wrap="square" rtlCol="0">
            <a:spAutoFit/>
          </a:bodyPr>
          <a:lstStyle/>
          <a:p>
            <a:pPr marL="342900" indent="-342900">
              <a:buFont typeface="Arial" panose="020B0604020202020204" pitchFamily="34" charset="0"/>
              <a:buChar char="•"/>
            </a:pPr>
            <a:r>
              <a:rPr lang="en-US" sz="2000" i="1" dirty="0" smtClean="0"/>
              <a:t>Several back-and-forth exchanges.</a:t>
            </a:r>
          </a:p>
          <a:p>
            <a:pPr marL="342900" indent="-342900">
              <a:buFont typeface="Arial" panose="020B0604020202020204" pitchFamily="34" charset="0"/>
              <a:buChar char="•"/>
            </a:pPr>
            <a:r>
              <a:rPr lang="en-US" sz="2000" i="1" dirty="0" smtClean="0"/>
              <a:t>Used questions to drive the conversation forward.</a:t>
            </a:r>
          </a:p>
          <a:p>
            <a:pPr marL="342900" indent="-342900">
              <a:buFont typeface="Arial" panose="020B0604020202020204" pitchFamily="34" charset="0"/>
              <a:buChar char="•"/>
            </a:pPr>
            <a:r>
              <a:rPr lang="en-US" sz="2000" i="1" dirty="0" smtClean="0"/>
              <a:t>Shift fluidly between levels of questions.</a:t>
            </a:r>
          </a:p>
          <a:p>
            <a:pPr marL="342900" indent="-342900">
              <a:buFont typeface="Arial" panose="020B0604020202020204" pitchFamily="34" charset="0"/>
              <a:buChar char="•"/>
            </a:pPr>
            <a:r>
              <a:rPr lang="en-US" sz="2000" i="1" dirty="0" smtClean="0"/>
              <a:t>Naturally differentiate levels of 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1000" y="1733550"/>
            <a:ext cx="3463608" cy="2128450"/>
          </a:xfrm>
          <a:prstGeom prst="rect">
            <a:avLst/>
          </a:prstGeom>
        </p:spPr>
      </p:pic>
      <p:sp>
        <p:nvSpPr>
          <p:cNvPr id="6" name="Rectangle 5"/>
          <p:cNvSpPr/>
          <p:nvPr/>
        </p:nvSpPr>
        <p:spPr>
          <a:xfrm>
            <a:off x="381000" y="3815715"/>
            <a:ext cx="4572000" cy="230832"/>
          </a:xfrm>
          <a:prstGeom prst="rect">
            <a:avLst/>
          </a:prstGeom>
        </p:spPr>
        <p:txBody>
          <a:bodyPr>
            <a:spAutoFit/>
          </a:bodyPr>
          <a:lstStyle/>
          <a:p>
            <a:r>
              <a:rPr lang="en-US" sz="900" dirty="0">
                <a:hlinkClick r:id="rId4"/>
              </a:rPr>
              <a:t>https://flickr.com/photos/dinnerseries/9546216061</a:t>
            </a:r>
            <a:endParaRPr lang="en-US" sz="900" dirty="0"/>
          </a:p>
        </p:txBody>
      </p:sp>
    </p:spTree>
    <p:extLst>
      <p:ext uri="{BB962C8B-B14F-4D97-AF65-F5344CB8AC3E}">
        <p14:creationId xmlns:p14="http://schemas.microsoft.com/office/powerpoint/2010/main" val="3829685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4940</TotalTime>
  <Words>2237</Words>
  <Application>Microsoft Office PowerPoint</Application>
  <PresentationFormat>On-screen Show (16:9)</PresentationFormat>
  <Paragraphs>292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Verdana</vt:lpstr>
      <vt:lpstr>Wingdings</vt:lpstr>
      <vt:lpstr>Office Theme</vt:lpstr>
      <vt:lpstr>Asking Children Big Questions – Anytime, Anywhere (Part 1)</vt:lpstr>
      <vt:lpstr>PowerPoint Presentation</vt:lpstr>
      <vt:lpstr>Today’s Presenter</vt:lpstr>
      <vt:lpstr>Asking Children Big Questions – Anytime, Anywhere (Part 1)</vt:lpstr>
      <vt:lpstr>PowerPoint Presentation</vt:lpstr>
      <vt:lpstr>PowerPoint Presentation</vt:lpstr>
      <vt:lpstr> “Planning and Producing a Block Airport”</vt:lpstr>
      <vt:lpstr>PowerPoint Presentation</vt:lpstr>
      <vt:lpstr>PowerPoint Presentation</vt:lpstr>
      <vt:lpstr>PowerPoint Presentation</vt:lpstr>
      <vt:lpstr>PowerPoint Presentation</vt:lpstr>
      <vt:lpstr>Big Questions for Young Minds</vt:lpstr>
      <vt:lpstr>Block Center (p.19)</vt:lpstr>
      <vt:lpstr>Block Center</vt:lpstr>
      <vt:lpstr>Block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Allan, Mark (DOE)</cp:lastModifiedBy>
  <cp:revision>177</cp:revision>
  <cp:lastPrinted>2020-01-07T14:44:40Z</cp:lastPrinted>
  <dcterms:created xsi:type="dcterms:W3CDTF">2019-02-13T14:37:28Z</dcterms:created>
  <dcterms:modified xsi:type="dcterms:W3CDTF">2020-01-30T16:13:00Z</dcterms:modified>
</cp:coreProperties>
</file>