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Lst>
  <p:notesMasterIdLst>
    <p:notesMasterId r:id="rId35"/>
  </p:notesMasterIdLst>
  <p:sldIdLst>
    <p:sldId id="472" r:id="rId6"/>
    <p:sldId id="405" r:id="rId7"/>
    <p:sldId id="256" r:id="rId8"/>
    <p:sldId id="270" r:id="rId9"/>
    <p:sldId id="353" r:id="rId10"/>
    <p:sldId id="404" r:id="rId11"/>
    <p:sldId id="485" r:id="rId12"/>
    <p:sldId id="497" r:id="rId13"/>
    <p:sldId id="468" r:id="rId14"/>
    <p:sldId id="407" r:id="rId15"/>
    <p:sldId id="469" r:id="rId16"/>
    <p:sldId id="470" r:id="rId17"/>
    <p:sldId id="484" r:id="rId18"/>
    <p:sldId id="498" r:id="rId19"/>
    <p:sldId id="399" r:id="rId20"/>
    <p:sldId id="511" r:id="rId21"/>
    <p:sldId id="501" r:id="rId22"/>
    <p:sldId id="515" r:id="rId23"/>
    <p:sldId id="504" r:id="rId24"/>
    <p:sldId id="512" r:id="rId25"/>
    <p:sldId id="503" r:id="rId26"/>
    <p:sldId id="502" r:id="rId27"/>
    <p:sldId id="505" r:id="rId28"/>
    <p:sldId id="514" r:id="rId29"/>
    <p:sldId id="506" r:id="rId30"/>
    <p:sldId id="507" r:id="rId31"/>
    <p:sldId id="510" r:id="rId32"/>
    <p:sldId id="369" r:id="rId33"/>
    <p:sldId id="34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19504-8345-AF6A-1C7D-8CCA9EB0160F}" name="Lhospital, Ann S (aes3n)" initials="" userId="S::aes3n@virginia.edu::a6fb2276-6524-4baa-a17c-e30b928fc889" providerId="AD"/>
  <p188:author id="{00A7D109-0218-9350-5B0A-EE40D172FD89}" name="Scott, Tara L. (mat6ze)" initials="TS" userId="S::mat6ze@virginia.edu::770126f0-d9b6-4a0b-8705-bfc5b5039dfe" providerId="AD"/>
  <p188:author id="{3042230E-FD9E-BCE0-E492-9BF45762A0F1}" name="Dr. Tara Scott" initials="DS" userId="14c9d54a16e7ec0b" providerId="Windows Live"/>
  <p188:author id="{A145DC48-7A16-3214-CB0C-24AD42DF9E32}" name="Grace Therber" initials="GT" userId="VVQPDzt5XmXMDeJjVxBwtAAtCXGyoEG+q+TcIoWTYFQ=" providerId="None"/>
  <p188:author id="{A4D8438E-075A-A324-386E-2EBEAB9E2677}" name="Jaworski, Brianna Lynn (bll9xa)" initials="BJ" userId="S::bll9xa@virginia.edu::59e8ba45-8e01-4ce6-9f3a-0eec412943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68"/>
    <a:srgbClr val="003468"/>
    <a:srgbClr val="2A69A2"/>
    <a:srgbClr val="E67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12DAF4-095C-4C1B-9CAE-38A2C33CDE31}" v="5" dt="2026-04-07T19:36:06.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70993" autoAdjust="0"/>
  </p:normalViewPr>
  <p:slideViewPr>
    <p:cSldViewPr snapToGrid="0" snapToObjects="1">
      <p:cViewPr varScale="1">
        <p:scale>
          <a:sx n="77" d="100"/>
          <a:sy n="77" d="100"/>
        </p:scale>
        <p:origin x="396"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aeiionline.org/wp-content/uploads/sites/5/2026/04/VECC-Certificate-of-Participation_Using-Video-Reflection-to-Strengthen-Teacher-Child-Interactions-Reflective-Practice.pdf" TargetMode="External"/><Relationship Id="rId2" Type="http://schemas.openxmlformats.org/officeDocument/2006/relationships/hyperlink" Target="https://app.smartsheet.com/b/form/2e086edf4c9d4f848dfc8643e7f8b0d6" TargetMode="External"/><Relationship Id="rId1" Type="http://schemas.openxmlformats.org/officeDocument/2006/relationships/hyperlink" Target="https://virginia.az1.qualtrics.com/jfe/form/SV_0lcznYpJRAGkPLE" TargetMode="Externa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hyperlink" Target="https://app.smartsheet.com/b/form/2e086edf4c9d4f848dfc8643e7f8b0d6" TargetMode="External"/><Relationship Id="rId2" Type="http://schemas.openxmlformats.org/officeDocument/2006/relationships/hyperlink" Target="https://virginia.az1.qualtrics.com/jfe/form/SV_0lcznYpJRAGkPLE" TargetMode="External"/><Relationship Id="rId1" Type="http://schemas.openxmlformats.org/officeDocument/2006/relationships/image" Target="../media/image27.svg"/><Relationship Id="rId6" Type="http://schemas.openxmlformats.org/officeDocument/2006/relationships/image" Target="../media/image29.svg"/><Relationship Id="rId5" Type="http://schemas.openxmlformats.org/officeDocument/2006/relationships/hyperlink" Target="https://aeiionline.org/wp-content/uploads/sites/5/2026/04/VECC-Certificate-of-Participation_Using-Video-Reflection-to-Strengthen-Teacher-Child-Interactions-Reflective-Practice.pdf" TargetMode="External"/><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95D63-807B-48BC-A4D6-32680281A02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CDB2E56-E080-43EF-AC37-91DE55D23C29}">
      <dgm:prSet/>
      <dgm:spPr/>
      <dgm:t>
        <a:bodyPr/>
        <a:lstStyle/>
        <a:p>
          <a:pPr>
            <a:lnSpc>
              <a:spcPct val="100000"/>
            </a:lnSpc>
          </a:pPr>
          <a:r>
            <a:rPr lang="en-US" b="0" i="0" dirty="0">
              <a:latin typeface="Arial" panose="020B0604020202020204" pitchFamily="34" charset="0"/>
              <a:cs typeface="Arial" panose="020B0604020202020204" pitchFamily="34" charset="0"/>
            </a:rPr>
            <a:t>Please take 3 minutes to share your feedback in the </a:t>
          </a:r>
          <a:r>
            <a:rPr lang="en-US" b="0" i="0" u="sng" dirty="0">
              <a:latin typeface="Arial" panose="020B0604020202020204" pitchFamily="34" charset="0"/>
              <a:cs typeface="Arial" panose="020B0604020202020204" pitchFamily="34" charset="0"/>
              <a:hlinkClick xmlns:r="http://schemas.openxmlformats.org/officeDocument/2006/relationships" r:id="rId1"/>
            </a:rPr>
            <a:t>Exit Survey</a:t>
          </a:r>
          <a:endParaRPr lang="en-US" b="0" i="0" u="sng" dirty="0">
            <a:latin typeface="Arial" panose="020B0604020202020204" pitchFamily="34" charset="0"/>
            <a:cs typeface="Arial" panose="020B0604020202020204" pitchFamily="34" charset="0"/>
            <a:hlinkClick xmlns:r="http://schemas.openxmlformats.org/officeDocument/2006/relationships" r:id="rId2"/>
          </a:endParaRPr>
        </a:p>
      </dgm:t>
      <dgm:extLst>
        <a:ext uri="{E40237B7-FDA0-4F09-8148-C483321AD2D9}">
          <dgm14:cNvPr xmlns:dgm14="http://schemas.microsoft.com/office/drawing/2010/diagram" id="0" name="" descr="Please take 3 minutes to share your feedback in the Exit Survey&#10;You’ll receive a certificate of when you complete the survey&#10;Plus, we’ll send you:&#10;Slides with resources, and recording within 2 days"/>
        </a:ext>
      </dgm:extLst>
    </dgm:pt>
    <dgm:pt modelId="{92421C91-D31D-4244-A135-D7E04FEA06A5}" type="parTrans" cxnId="{E5E23F5C-7456-4F4D-B68A-7EB5C1752EB6}">
      <dgm:prSet/>
      <dgm:spPr/>
      <dgm:t>
        <a:bodyPr/>
        <a:lstStyle/>
        <a:p>
          <a:endParaRPr lang="en-US"/>
        </a:p>
      </dgm:t>
    </dgm:pt>
    <dgm:pt modelId="{7A303A9A-DD5F-4FE6-9808-B17EDFE9A45A}" type="sibTrans" cxnId="{E5E23F5C-7456-4F4D-B68A-7EB5C1752EB6}">
      <dgm:prSet/>
      <dgm:spPr/>
      <dgm:t>
        <a:bodyPr/>
        <a:lstStyle/>
        <a:p>
          <a:endParaRPr lang="en-US"/>
        </a:p>
      </dgm:t>
    </dgm:pt>
    <dgm:pt modelId="{3F5634DD-C4D8-4F3E-B2D5-0B011CD542BD}">
      <dgm:prSet/>
      <dgm:spPr/>
      <dgm:t>
        <a:bodyPr/>
        <a:lstStyle/>
        <a:p>
          <a:pPr>
            <a:lnSpc>
              <a:spcPct val="100000"/>
            </a:lnSpc>
          </a:pPr>
          <a:r>
            <a:rPr lang="en-US" b="0" i="0" dirty="0">
              <a:latin typeface="Arial" panose="020B0604020202020204" pitchFamily="34" charset="0"/>
              <a:cs typeface="Arial" panose="020B0604020202020204" pitchFamily="34" charset="0"/>
            </a:rPr>
            <a:t>Plus, we’ll send you:</a:t>
          </a:r>
        </a:p>
        <a:p>
          <a:pPr>
            <a:lnSpc>
              <a:spcPct val="100000"/>
            </a:lnSpc>
          </a:pPr>
          <a:r>
            <a:rPr lang="en-US" b="0" i="0" dirty="0">
              <a:latin typeface="Arial" panose="020B0604020202020204" pitchFamily="34" charset="0"/>
              <a:cs typeface="Arial" panose="020B0604020202020204" pitchFamily="34" charset="0"/>
            </a:rPr>
            <a:t>Slides with resources, and recording within 2 days</a:t>
          </a:r>
        </a:p>
      </dgm:t>
      <dgm:extLst>
        <a:ext uri="{E40237B7-FDA0-4F09-8148-C483321AD2D9}">
          <dgm14:cNvPr xmlns:dgm14="http://schemas.microsoft.com/office/drawing/2010/diagram" id="0" name="" descr="Please take 3 minutes to share your feedback in the Exit Survey&#10;You’ll receive a certificate of when you complete the survey&#10;Plus, we’ll send you:&#10;Slides with resources, and recording within 2 days"/>
        </a:ext>
      </dgm:extLst>
    </dgm:pt>
    <dgm:pt modelId="{5DDF6697-E304-4DB7-AD61-7C55DB78A6E5}" type="parTrans" cxnId="{7EE3EFA4-6FC0-48B6-8AF7-CD2D6A20872B}">
      <dgm:prSet/>
      <dgm:spPr/>
      <dgm:t>
        <a:bodyPr/>
        <a:lstStyle/>
        <a:p>
          <a:endParaRPr lang="en-US"/>
        </a:p>
      </dgm:t>
    </dgm:pt>
    <dgm:pt modelId="{AFDCA994-CB78-4C34-875B-BFB305C0C646}" type="sibTrans" cxnId="{7EE3EFA4-6FC0-48B6-8AF7-CD2D6A20872B}">
      <dgm:prSet/>
      <dgm:spPr/>
      <dgm:t>
        <a:bodyPr/>
        <a:lstStyle/>
        <a:p>
          <a:endParaRPr lang="en-US"/>
        </a:p>
      </dgm:t>
    </dgm:pt>
    <dgm:pt modelId="{9F8254BD-F95B-4B16-9E4B-FB7453B7E809}">
      <dgm:prSet/>
      <dgm:spPr/>
      <dgm:t>
        <a:bodyPr/>
        <a:lstStyle/>
        <a:p>
          <a:pPr>
            <a:lnSpc>
              <a:spcPct val="100000"/>
            </a:lnSpc>
          </a:pPr>
          <a:r>
            <a:rPr lang="en-US" b="0" i="0" dirty="0">
              <a:latin typeface="Arial" panose="020B0604020202020204" pitchFamily="34" charset="0"/>
              <a:cs typeface="Arial" panose="020B0604020202020204" pitchFamily="34" charset="0"/>
            </a:rPr>
            <a:t>You’ll receive a </a:t>
          </a:r>
          <a:r>
            <a:rPr lang="en-US" b="0" i="0" u="sng" dirty="0">
              <a:latin typeface="Arial" panose="020B0604020202020204" pitchFamily="34" charset="0"/>
              <a:cs typeface="Arial" panose="020B0604020202020204" pitchFamily="34" charset="0"/>
              <a:hlinkClick xmlns:r="http://schemas.openxmlformats.org/officeDocument/2006/relationships" r:id="rId3"/>
            </a:rPr>
            <a:t>certificate</a:t>
          </a:r>
          <a:r>
            <a:rPr lang="en-US" b="0" i="0" dirty="0">
              <a:latin typeface="Arial" panose="020B0604020202020204" pitchFamily="34" charset="0"/>
              <a:cs typeface="Arial" panose="020B0604020202020204" pitchFamily="34" charset="0"/>
            </a:rPr>
            <a:t> of when you complete the survey</a:t>
          </a:r>
        </a:p>
      </dgm:t>
      <dgm:extLst>
        <a:ext uri="{E40237B7-FDA0-4F09-8148-C483321AD2D9}">
          <dgm14:cNvPr xmlns:dgm14="http://schemas.microsoft.com/office/drawing/2010/diagram" id="0" name="" descr="Please take 3 minutes to share your feedback in the Exit Survey&#10;You’ll receive a certificate of when you complete the survey&#10;Plus, we’ll send you:&#10;Slides with resources, and recording within 2 days"/>
        </a:ext>
      </dgm:extLst>
    </dgm:pt>
    <dgm:pt modelId="{8F74D56A-ED3D-4DB7-AE1E-90B661D4BFCE}" type="parTrans" cxnId="{A3E58127-266B-4CFE-BBF7-3582AF5E33B9}">
      <dgm:prSet/>
      <dgm:spPr/>
      <dgm:t>
        <a:bodyPr/>
        <a:lstStyle/>
        <a:p>
          <a:endParaRPr lang="en-US"/>
        </a:p>
      </dgm:t>
    </dgm:pt>
    <dgm:pt modelId="{587FF4B0-92EC-4C97-B08F-F927E1A46652}" type="sibTrans" cxnId="{A3E58127-266B-4CFE-BBF7-3582AF5E33B9}">
      <dgm:prSet/>
      <dgm:spPr/>
      <dgm:t>
        <a:bodyPr/>
        <a:lstStyle/>
        <a:p>
          <a:endParaRPr lang="en-US"/>
        </a:p>
      </dgm:t>
    </dgm:pt>
    <dgm:pt modelId="{0929FD08-6B69-4CCE-85CB-B46B6A1B1000}" type="pres">
      <dgm:prSet presAssocID="{10C95D63-807B-48BC-A4D6-32680281A02A}" presName="root" presStyleCnt="0">
        <dgm:presLayoutVars>
          <dgm:dir/>
          <dgm:resizeHandles val="exact"/>
        </dgm:presLayoutVars>
      </dgm:prSet>
      <dgm:spPr/>
    </dgm:pt>
    <dgm:pt modelId="{BDDBEF0A-E4DD-48FE-B6DF-2D73DDB7A479}" type="pres">
      <dgm:prSet presAssocID="{FCDB2E56-E080-43EF-AC37-91DE55D23C29}" presName="compNode" presStyleCnt="0"/>
      <dgm:spPr/>
    </dgm:pt>
    <dgm:pt modelId="{B0328B2A-C068-4149-842D-5D7C18D1B8AD}" type="pres">
      <dgm:prSet presAssocID="{FCDB2E56-E080-43EF-AC37-91DE55D23C29}" presName="bgRect" presStyleLbl="bgShp" presStyleIdx="0" presStyleCnt="3"/>
      <dgm:spPr/>
    </dgm:pt>
    <dgm:pt modelId="{A6043F3B-52B2-44B7-AE65-642772E0E968}" type="pres">
      <dgm:prSet presAssocID="{FCDB2E56-E080-43EF-AC37-91DE55D23C29}"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F031A03A-A5DB-4987-96AE-211F9BF88911}" type="pres">
      <dgm:prSet presAssocID="{FCDB2E56-E080-43EF-AC37-91DE55D23C29}" presName="spaceRect" presStyleCnt="0"/>
      <dgm:spPr/>
    </dgm:pt>
    <dgm:pt modelId="{0DCFA5D0-C306-4E87-8CBE-90D2DF6C1654}" type="pres">
      <dgm:prSet presAssocID="{FCDB2E56-E080-43EF-AC37-91DE55D23C29}" presName="parTx" presStyleLbl="revTx" presStyleIdx="0" presStyleCnt="3">
        <dgm:presLayoutVars>
          <dgm:chMax val="0"/>
          <dgm:chPref val="0"/>
        </dgm:presLayoutVars>
      </dgm:prSet>
      <dgm:spPr/>
    </dgm:pt>
    <dgm:pt modelId="{94289B4F-B9BE-478F-BB5D-5A30C2DF3B1B}" type="pres">
      <dgm:prSet presAssocID="{7A303A9A-DD5F-4FE6-9808-B17EDFE9A45A}" presName="sibTrans" presStyleCnt="0"/>
      <dgm:spPr/>
    </dgm:pt>
    <dgm:pt modelId="{6B2146EB-397B-454F-A733-4A11537FEA19}" type="pres">
      <dgm:prSet presAssocID="{9F8254BD-F95B-4B16-9E4B-FB7453B7E809}" presName="compNode" presStyleCnt="0"/>
      <dgm:spPr/>
    </dgm:pt>
    <dgm:pt modelId="{4452495C-299B-4032-9F62-2E9D8AACBF34}" type="pres">
      <dgm:prSet presAssocID="{9F8254BD-F95B-4B16-9E4B-FB7453B7E809}" presName="bgRect" presStyleLbl="bgShp" presStyleIdx="1" presStyleCnt="3"/>
      <dgm:spPr/>
    </dgm:pt>
    <dgm:pt modelId="{282DE15F-3DB2-4C00-A8C0-9463B73BCF1B}" type="pres">
      <dgm:prSet presAssocID="{9F8254BD-F95B-4B16-9E4B-FB7453B7E809}"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rojector screen"/>
        </a:ext>
      </dgm:extLst>
    </dgm:pt>
    <dgm:pt modelId="{B839AD74-45E5-4996-A8AC-781AA2DA5092}" type="pres">
      <dgm:prSet presAssocID="{9F8254BD-F95B-4B16-9E4B-FB7453B7E809}" presName="spaceRect" presStyleCnt="0"/>
      <dgm:spPr/>
    </dgm:pt>
    <dgm:pt modelId="{C5EE86E5-3C4C-4ACF-9FDC-4AD04D115181}" type="pres">
      <dgm:prSet presAssocID="{9F8254BD-F95B-4B16-9E4B-FB7453B7E809}" presName="parTx" presStyleLbl="revTx" presStyleIdx="1" presStyleCnt="3">
        <dgm:presLayoutVars>
          <dgm:chMax val="0"/>
          <dgm:chPref val="0"/>
        </dgm:presLayoutVars>
      </dgm:prSet>
      <dgm:spPr/>
    </dgm:pt>
    <dgm:pt modelId="{203E57EA-3B59-B149-9026-5A498759FABE}" type="pres">
      <dgm:prSet presAssocID="{587FF4B0-92EC-4C97-B08F-F927E1A46652}" presName="sibTrans" presStyleCnt="0"/>
      <dgm:spPr/>
    </dgm:pt>
    <dgm:pt modelId="{90A20491-0CC4-441F-9BFC-4D22813FC36C}" type="pres">
      <dgm:prSet presAssocID="{3F5634DD-C4D8-4F3E-B2D5-0B011CD542BD}" presName="compNode" presStyleCnt="0"/>
      <dgm:spPr/>
    </dgm:pt>
    <dgm:pt modelId="{C214A8E2-09AA-4A71-9A4D-C2853B6E1C36}" type="pres">
      <dgm:prSet presAssocID="{3F5634DD-C4D8-4F3E-B2D5-0B011CD542BD}" presName="bgRect" presStyleLbl="bgShp" presStyleIdx="2" presStyleCnt="3"/>
      <dgm:spPr/>
    </dgm:pt>
    <dgm:pt modelId="{F18982F6-7E19-49AB-AE45-6CEE543EB6F1}" type="pres">
      <dgm:prSet presAssocID="{3F5634DD-C4D8-4F3E-B2D5-0B011CD542B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1498E06D-2260-4DF0-8A1A-F39FC94DA534}" type="pres">
      <dgm:prSet presAssocID="{3F5634DD-C4D8-4F3E-B2D5-0B011CD542BD}" presName="spaceRect" presStyleCnt="0"/>
      <dgm:spPr/>
    </dgm:pt>
    <dgm:pt modelId="{2595902A-85A5-46C5-9337-A7F64B4359F9}" type="pres">
      <dgm:prSet presAssocID="{3F5634DD-C4D8-4F3E-B2D5-0B011CD542BD}" presName="parTx" presStyleLbl="revTx" presStyleIdx="2" presStyleCnt="3">
        <dgm:presLayoutVars>
          <dgm:chMax val="0"/>
          <dgm:chPref val="0"/>
        </dgm:presLayoutVars>
      </dgm:prSet>
      <dgm:spPr/>
    </dgm:pt>
  </dgm:ptLst>
  <dgm:cxnLst>
    <dgm:cxn modelId="{A3E58127-266B-4CFE-BBF7-3582AF5E33B9}" srcId="{10C95D63-807B-48BC-A4D6-32680281A02A}" destId="{9F8254BD-F95B-4B16-9E4B-FB7453B7E809}" srcOrd="1" destOrd="0" parTransId="{8F74D56A-ED3D-4DB7-AE1E-90B661D4BFCE}" sibTransId="{587FF4B0-92EC-4C97-B08F-F927E1A46652}"/>
    <dgm:cxn modelId="{D20CA940-42B4-6149-A483-0E9810B9F267}" type="presOf" srcId="{9F8254BD-F95B-4B16-9E4B-FB7453B7E809}" destId="{C5EE86E5-3C4C-4ACF-9FDC-4AD04D115181}" srcOrd="0" destOrd="0" presId="urn:microsoft.com/office/officeart/2018/2/layout/IconVerticalSolidList"/>
    <dgm:cxn modelId="{E5E23F5C-7456-4F4D-B68A-7EB5C1752EB6}" srcId="{10C95D63-807B-48BC-A4D6-32680281A02A}" destId="{FCDB2E56-E080-43EF-AC37-91DE55D23C29}" srcOrd="0" destOrd="0" parTransId="{92421C91-D31D-4244-A135-D7E04FEA06A5}" sibTransId="{7A303A9A-DD5F-4FE6-9808-B17EDFE9A45A}"/>
    <dgm:cxn modelId="{1F932464-22A0-344A-AA4B-A4DA5F9696B1}" type="presOf" srcId="{10C95D63-807B-48BC-A4D6-32680281A02A}" destId="{0929FD08-6B69-4CCE-85CB-B46B6A1B1000}" srcOrd="0" destOrd="0" presId="urn:microsoft.com/office/officeart/2018/2/layout/IconVerticalSolidList"/>
    <dgm:cxn modelId="{7EE3EFA4-6FC0-48B6-8AF7-CD2D6A20872B}" srcId="{10C95D63-807B-48BC-A4D6-32680281A02A}" destId="{3F5634DD-C4D8-4F3E-B2D5-0B011CD542BD}" srcOrd="2" destOrd="0" parTransId="{5DDF6697-E304-4DB7-AD61-7C55DB78A6E5}" sibTransId="{AFDCA994-CB78-4C34-875B-BFB305C0C646}"/>
    <dgm:cxn modelId="{49237EAE-525B-6B42-93E6-BAAC1A69C99B}" type="presOf" srcId="{FCDB2E56-E080-43EF-AC37-91DE55D23C29}" destId="{0DCFA5D0-C306-4E87-8CBE-90D2DF6C1654}" srcOrd="0" destOrd="0" presId="urn:microsoft.com/office/officeart/2018/2/layout/IconVerticalSolidList"/>
    <dgm:cxn modelId="{06DC1CEF-08E8-5543-A3FB-0E53EED83F88}" type="presOf" srcId="{3F5634DD-C4D8-4F3E-B2D5-0B011CD542BD}" destId="{2595902A-85A5-46C5-9337-A7F64B4359F9}" srcOrd="0" destOrd="0" presId="urn:microsoft.com/office/officeart/2018/2/layout/IconVerticalSolidList"/>
    <dgm:cxn modelId="{9DDCBA9E-C0B6-FB41-89AF-1DE3DF558B10}" type="presParOf" srcId="{0929FD08-6B69-4CCE-85CB-B46B6A1B1000}" destId="{BDDBEF0A-E4DD-48FE-B6DF-2D73DDB7A479}" srcOrd="0" destOrd="0" presId="urn:microsoft.com/office/officeart/2018/2/layout/IconVerticalSolidList"/>
    <dgm:cxn modelId="{E3E09223-8C69-1F47-BA69-6E5950E055F9}" type="presParOf" srcId="{BDDBEF0A-E4DD-48FE-B6DF-2D73DDB7A479}" destId="{B0328B2A-C068-4149-842D-5D7C18D1B8AD}" srcOrd="0" destOrd="0" presId="urn:microsoft.com/office/officeart/2018/2/layout/IconVerticalSolidList"/>
    <dgm:cxn modelId="{0AA30D55-4094-AF4E-8A51-241280D24D99}" type="presParOf" srcId="{BDDBEF0A-E4DD-48FE-B6DF-2D73DDB7A479}" destId="{A6043F3B-52B2-44B7-AE65-642772E0E968}" srcOrd="1" destOrd="0" presId="urn:microsoft.com/office/officeart/2018/2/layout/IconVerticalSolidList"/>
    <dgm:cxn modelId="{8CA61F18-006E-F24B-B617-52A026AE34FA}" type="presParOf" srcId="{BDDBEF0A-E4DD-48FE-B6DF-2D73DDB7A479}" destId="{F031A03A-A5DB-4987-96AE-211F9BF88911}" srcOrd="2" destOrd="0" presId="urn:microsoft.com/office/officeart/2018/2/layout/IconVerticalSolidList"/>
    <dgm:cxn modelId="{248E5A88-C8CF-194A-ADC6-CEEFE6EA1961}" type="presParOf" srcId="{BDDBEF0A-E4DD-48FE-B6DF-2D73DDB7A479}" destId="{0DCFA5D0-C306-4E87-8CBE-90D2DF6C1654}" srcOrd="3" destOrd="0" presId="urn:microsoft.com/office/officeart/2018/2/layout/IconVerticalSolidList"/>
    <dgm:cxn modelId="{585A03F4-F50C-C24E-A4FC-CD3A6BD809AA}" type="presParOf" srcId="{0929FD08-6B69-4CCE-85CB-B46B6A1B1000}" destId="{94289B4F-B9BE-478F-BB5D-5A30C2DF3B1B}" srcOrd="1" destOrd="0" presId="urn:microsoft.com/office/officeart/2018/2/layout/IconVerticalSolidList"/>
    <dgm:cxn modelId="{D3651A8E-8B52-F846-9E02-586D4CFBB09A}" type="presParOf" srcId="{0929FD08-6B69-4CCE-85CB-B46B6A1B1000}" destId="{6B2146EB-397B-454F-A733-4A11537FEA19}" srcOrd="2" destOrd="0" presId="urn:microsoft.com/office/officeart/2018/2/layout/IconVerticalSolidList"/>
    <dgm:cxn modelId="{84E17207-5BBA-1D4E-9A21-ADEB1732489C}" type="presParOf" srcId="{6B2146EB-397B-454F-A733-4A11537FEA19}" destId="{4452495C-299B-4032-9F62-2E9D8AACBF34}" srcOrd="0" destOrd="0" presId="urn:microsoft.com/office/officeart/2018/2/layout/IconVerticalSolidList"/>
    <dgm:cxn modelId="{A84827D4-D4D6-704C-88A2-3479C5A8CE45}" type="presParOf" srcId="{6B2146EB-397B-454F-A733-4A11537FEA19}" destId="{282DE15F-3DB2-4C00-A8C0-9463B73BCF1B}" srcOrd="1" destOrd="0" presId="urn:microsoft.com/office/officeart/2018/2/layout/IconVerticalSolidList"/>
    <dgm:cxn modelId="{8E6667CC-4636-DD47-BEDD-F5A27857EAD1}" type="presParOf" srcId="{6B2146EB-397B-454F-A733-4A11537FEA19}" destId="{B839AD74-45E5-4996-A8AC-781AA2DA5092}" srcOrd="2" destOrd="0" presId="urn:microsoft.com/office/officeart/2018/2/layout/IconVerticalSolidList"/>
    <dgm:cxn modelId="{BF9ED19E-4E9C-FE43-BB9D-362B18B299EA}" type="presParOf" srcId="{6B2146EB-397B-454F-A733-4A11537FEA19}" destId="{C5EE86E5-3C4C-4ACF-9FDC-4AD04D115181}" srcOrd="3" destOrd="0" presId="urn:microsoft.com/office/officeart/2018/2/layout/IconVerticalSolidList"/>
    <dgm:cxn modelId="{F02FBB7C-9432-414D-97A4-DD49D5A91038}" type="presParOf" srcId="{0929FD08-6B69-4CCE-85CB-B46B6A1B1000}" destId="{203E57EA-3B59-B149-9026-5A498759FABE}" srcOrd="3" destOrd="0" presId="urn:microsoft.com/office/officeart/2018/2/layout/IconVerticalSolidList"/>
    <dgm:cxn modelId="{60732700-1719-A940-BAD8-63860B767A42}" type="presParOf" srcId="{0929FD08-6B69-4CCE-85CB-B46B6A1B1000}" destId="{90A20491-0CC4-441F-9BFC-4D22813FC36C}" srcOrd="4" destOrd="0" presId="urn:microsoft.com/office/officeart/2018/2/layout/IconVerticalSolidList"/>
    <dgm:cxn modelId="{4DAB78C6-7A0C-7146-94B5-99395B73B593}" type="presParOf" srcId="{90A20491-0CC4-441F-9BFC-4D22813FC36C}" destId="{C214A8E2-09AA-4A71-9A4D-C2853B6E1C36}" srcOrd="0" destOrd="0" presId="urn:microsoft.com/office/officeart/2018/2/layout/IconVerticalSolidList"/>
    <dgm:cxn modelId="{DD3BB4A9-089D-7C4A-B302-C3F0EA269607}" type="presParOf" srcId="{90A20491-0CC4-441F-9BFC-4D22813FC36C}" destId="{F18982F6-7E19-49AB-AE45-6CEE543EB6F1}" srcOrd="1" destOrd="0" presId="urn:microsoft.com/office/officeart/2018/2/layout/IconVerticalSolidList"/>
    <dgm:cxn modelId="{4FA685AE-35F7-534A-9584-2C5F0E13DB0F}" type="presParOf" srcId="{90A20491-0CC4-441F-9BFC-4D22813FC36C}" destId="{1498E06D-2260-4DF0-8A1A-F39FC94DA534}" srcOrd="2" destOrd="0" presId="urn:microsoft.com/office/officeart/2018/2/layout/IconVerticalSolidList"/>
    <dgm:cxn modelId="{216A0B59-6E9F-EA41-AEA7-AD97C54890C2}" type="presParOf" srcId="{90A20491-0CC4-441F-9BFC-4D22813FC36C}" destId="{2595902A-85A5-46C5-9337-A7F64B4359F9}"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28B2A-C068-4149-842D-5D7C18D1B8AD}">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043F3B-52B2-44B7-AE65-642772E0E968}">
      <dsp:nvSpPr>
        <dsp:cNvPr id="0" name=""/>
        <dsp:cNvSpPr/>
      </dsp:nvSpPr>
      <dsp:spPr>
        <a:xfrm>
          <a:off x="482961" y="359909"/>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CFA5D0-C306-4E87-8CBE-90D2DF6C1654}">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0" i="0" kern="1200" dirty="0">
              <a:latin typeface="Arial" panose="020B0604020202020204" pitchFamily="34" charset="0"/>
              <a:cs typeface="Arial" panose="020B0604020202020204" pitchFamily="34" charset="0"/>
            </a:rPr>
            <a:t>Please take 3 minutes to share your feedback in the </a:t>
          </a:r>
          <a:r>
            <a:rPr lang="en-US" sz="2500" b="0" i="0" u="sng" kern="1200" dirty="0">
              <a:latin typeface="Arial" panose="020B0604020202020204" pitchFamily="34" charset="0"/>
              <a:cs typeface="Arial" panose="020B0604020202020204" pitchFamily="34" charset="0"/>
              <a:hlinkClick xmlns:r="http://schemas.openxmlformats.org/officeDocument/2006/relationships" r:id="rId2"/>
            </a:rPr>
            <a:t>Exit Survey</a:t>
          </a:r>
          <a:endParaRPr lang="en-US" sz="2500" b="0" i="0" u="sng" kern="1200" dirty="0">
            <a:latin typeface="Arial" panose="020B0604020202020204" pitchFamily="34" charset="0"/>
            <a:cs typeface="Arial" panose="020B0604020202020204" pitchFamily="34" charset="0"/>
            <a:hlinkClick xmlns:r="http://schemas.openxmlformats.org/officeDocument/2006/relationships" r:id="rId3"/>
          </a:endParaRPr>
        </a:p>
      </dsp:txBody>
      <dsp:txXfrm>
        <a:off x="1844034" y="682"/>
        <a:ext cx="4401230" cy="1596566"/>
      </dsp:txXfrm>
    </dsp:sp>
    <dsp:sp modelId="{4452495C-299B-4032-9F62-2E9D8AACBF34}">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DE15F-3DB2-4C00-A8C0-9463B73BCF1B}">
      <dsp:nvSpPr>
        <dsp:cNvPr id="0" name=""/>
        <dsp:cNvSpPr/>
      </dsp:nvSpPr>
      <dsp:spPr>
        <a:xfrm>
          <a:off x="482961" y="2355617"/>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EE86E5-3C4C-4ACF-9FDC-4AD04D11518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0" i="0" kern="1200" dirty="0">
              <a:latin typeface="Arial" panose="020B0604020202020204" pitchFamily="34" charset="0"/>
              <a:cs typeface="Arial" panose="020B0604020202020204" pitchFamily="34" charset="0"/>
            </a:rPr>
            <a:t>You’ll receive a </a:t>
          </a:r>
          <a:r>
            <a:rPr lang="en-US" sz="2500" b="0" i="0" u="sng" kern="1200" dirty="0">
              <a:latin typeface="Arial" panose="020B0604020202020204" pitchFamily="34" charset="0"/>
              <a:cs typeface="Arial" panose="020B0604020202020204" pitchFamily="34" charset="0"/>
              <a:hlinkClick xmlns:r="http://schemas.openxmlformats.org/officeDocument/2006/relationships" r:id="rId5"/>
            </a:rPr>
            <a:t>certificate</a:t>
          </a:r>
          <a:r>
            <a:rPr lang="en-US" sz="2500" b="0" i="0" kern="1200" dirty="0">
              <a:latin typeface="Arial" panose="020B0604020202020204" pitchFamily="34" charset="0"/>
              <a:cs typeface="Arial" panose="020B0604020202020204" pitchFamily="34" charset="0"/>
            </a:rPr>
            <a:t> of when you complete the survey</a:t>
          </a:r>
        </a:p>
      </dsp:txBody>
      <dsp:txXfrm>
        <a:off x="1844034" y="1996390"/>
        <a:ext cx="4401230" cy="1596566"/>
      </dsp:txXfrm>
    </dsp:sp>
    <dsp:sp modelId="{C214A8E2-09AA-4A71-9A4D-C2853B6E1C36}">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8982F6-7E19-49AB-AE45-6CEE543EB6F1}">
      <dsp:nvSpPr>
        <dsp:cNvPr id="0" name=""/>
        <dsp:cNvSpPr/>
      </dsp:nvSpPr>
      <dsp:spPr>
        <a:xfrm>
          <a:off x="482961" y="4351325"/>
          <a:ext cx="878111" cy="878111"/>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95902A-85A5-46C5-9337-A7F64B4359F9}">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0" i="0" kern="1200" dirty="0">
              <a:latin typeface="Arial" panose="020B0604020202020204" pitchFamily="34" charset="0"/>
              <a:cs typeface="Arial" panose="020B0604020202020204" pitchFamily="34" charset="0"/>
            </a:rPr>
            <a:t>Plus, we’ll send you:</a:t>
          </a:r>
        </a:p>
        <a:p>
          <a:pPr marL="0" lvl="0" indent="0" algn="l" defTabSz="1111250">
            <a:lnSpc>
              <a:spcPct val="100000"/>
            </a:lnSpc>
            <a:spcBef>
              <a:spcPct val="0"/>
            </a:spcBef>
            <a:spcAft>
              <a:spcPct val="35000"/>
            </a:spcAft>
            <a:buNone/>
          </a:pPr>
          <a:r>
            <a:rPr lang="en-US" sz="2500" b="0" i="0" kern="1200" dirty="0">
              <a:latin typeface="Arial" panose="020B0604020202020204" pitchFamily="34" charset="0"/>
              <a:cs typeface="Arial" panose="020B0604020202020204" pitchFamily="34" charset="0"/>
            </a:rPr>
            <a:t>Slides with resources, and recording within 2 days</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93054221-B12E-4B46-9271-534CD16914B3}" type="datetimeFigureOut">
              <a:rPr lang="en-US" smtClean="0"/>
              <a:pPr/>
              <a:t>5/7/2026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CAEDB800-816C-5942-8E78-0867ED45CBE9}" type="slidenum">
              <a:rPr lang="en-US" smtClean="0"/>
              <a:pPr/>
              <a:t>‹#›</a:t>
            </a:fld>
            <a:endParaRPr lang="en-US" dirty="0"/>
          </a:p>
        </p:txBody>
      </p:sp>
    </p:spTree>
    <p:extLst>
      <p:ext uri="{BB962C8B-B14F-4D97-AF65-F5344CB8AC3E}">
        <p14:creationId xmlns:p14="http://schemas.microsoft.com/office/powerpoint/2010/main" val="89906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a:t>“Before we begin, I want you to take a breath and just arrive in this space. You’ve already done meaningful work today—and this time is for you.”</a:t>
            </a:r>
          </a:p>
          <a:p>
            <a:endParaRPr lang="en-US" dirty="0"/>
          </a:p>
          <a:p>
            <a:r>
              <a:rPr lang="en-US" dirty="0"/>
              <a:t>Give participants 60–90 seconds to reflect (read slide)</a:t>
            </a:r>
          </a:p>
          <a:p>
            <a:r>
              <a:rPr lang="en-US" dirty="0"/>
              <a:t>Then say: “Think about your tone, your body language, your words. What made that moment special?”</a:t>
            </a:r>
          </a:p>
          <a:p>
            <a:r>
              <a:rPr lang="en-US" dirty="0"/>
              <a:t>Invite 2–3 responses.</a:t>
            </a:r>
          </a:p>
          <a:p>
            <a:endParaRPr lang="en-US" dirty="0"/>
          </a:p>
          <a:p>
            <a:r>
              <a:rPr lang="en-US" dirty="0"/>
              <a:t>Affirm responses:</a:t>
            </a:r>
          </a:p>
          <a:p>
            <a:r>
              <a:rPr lang="en-US" dirty="0"/>
              <a:t>“That’s a powerful example of connection.”</a:t>
            </a:r>
          </a:p>
          <a:p>
            <a:r>
              <a:rPr lang="en-US" dirty="0"/>
              <a:t>“You noticed the child—that matters.”</a:t>
            </a:r>
          </a:p>
          <a:p>
            <a:endParaRPr lang="en-US" dirty="0"/>
          </a:p>
          <a:p>
            <a:r>
              <a:rPr lang="en-US" dirty="0"/>
              <a:t>Connection: “These small moments are actually the BIG moments in child development.” “Today, we’re going to take those meaningful moments and make them even more intentional.”</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a:t>
            </a:fld>
            <a:endParaRPr lang="en-US"/>
          </a:p>
        </p:txBody>
      </p:sp>
    </p:spTree>
    <p:extLst>
      <p:ext uri="{BB962C8B-B14F-4D97-AF65-F5344CB8AC3E}">
        <p14:creationId xmlns:p14="http://schemas.microsoft.com/office/powerpoint/2010/main" val="93833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7479-9257-6068-CABD-09D8038F0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7EACF-1165-8E6F-578B-EB2A9DA8924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1CFEC8B-5DC2-956C-D96D-7691CDD5589C}"/>
              </a:ext>
            </a:extLst>
          </p:cNvPr>
          <p:cNvSpPr>
            <a:spLocks noGrp="1"/>
          </p:cNvSpPr>
          <p:nvPr>
            <p:ph type="body" idx="1"/>
          </p:nvPr>
        </p:nvSpPr>
        <p:spPr/>
        <p:txBody>
          <a:bodyPr/>
          <a:lstStyle/>
          <a:p>
            <a:r>
              <a:rPr lang="en-US" sz="1200" kern="1200" dirty="0">
                <a:solidFill>
                  <a:schemeClr val="tx1"/>
                </a:solidFill>
                <a:effectLst/>
                <a:ea typeface="+mn-ea"/>
                <a:cs typeface="+mn-cs"/>
              </a:rPr>
              <a:t>(1 min)</a:t>
            </a:r>
          </a:p>
        </p:txBody>
      </p:sp>
      <p:sp>
        <p:nvSpPr>
          <p:cNvPr id="4" name="Slide Number Placeholder 3">
            <a:extLst>
              <a:ext uri="{FF2B5EF4-FFF2-40B4-BE49-F238E27FC236}">
                <a16:creationId xmlns:a16="http://schemas.microsoft.com/office/drawing/2014/main" id="{70AD4E5D-8B94-F94C-0B15-F836FDC8718B}"/>
              </a:ext>
            </a:extLst>
          </p:cNvPr>
          <p:cNvSpPr>
            <a:spLocks noGrp="1"/>
          </p:cNvSpPr>
          <p:nvPr>
            <p:ph type="sldNum" sz="quarter" idx="5"/>
          </p:nvPr>
        </p:nvSpPr>
        <p:spPr/>
        <p:txBody>
          <a:bodyPr/>
          <a:lstStyle/>
          <a:p>
            <a:fld id="{FCE25E2B-DC8A-C946-B71C-34794608FF3E}" type="slidenum">
              <a:rPr lang="en-US" smtClean="0"/>
              <a:t>10</a:t>
            </a:fld>
            <a:endParaRPr lang="en-US"/>
          </a:p>
        </p:txBody>
      </p:sp>
    </p:spTree>
    <p:extLst>
      <p:ext uri="{BB962C8B-B14F-4D97-AF65-F5344CB8AC3E}">
        <p14:creationId xmlns:p14="http://schemas.microsoft.com/office/powerpoint/2010/main" val="376496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6C6C5-ED06-276A-EACC-5F4873C3C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411EC-E0FD-CC11-3C38-011C70EBF9D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8F0425A-DBC2-E33B-3BB1-AF772E6E5593}"/>
              </a:ext>
            </a:extLst>
          </p:cNvPr>
          <p:cNvSpPr>
            <a:spLocks noGrp="1"/>
          </p:cNvSpPr>
          <p:nvPr>
            <p:ph type="body" idx="1"/>
          </p:nvPr>
        </p:nvSpPr>
        <p:spPr/>
        <p:txBody>
          <a:bodyPr/>
          <a:lstStyle/>
          <a:p>
            <a:r>
              <a:rPr lang="en-US" dirty="0"/>
              <a:t>(1 min)</a:t>
            </a:r>
          </a:p>
        </p:txBody>
      </p:sp>
      <p:sp>
        <p:nvSpPr>
          <p:cNvPr id="4" name="Slide Number Placeholder 3">
            <a:extLst>
              <a:ext uri="{FF2B5EF4-FFF2-40B4-BE49-F238E27FC236}">
                <a16:creationId xmlns:a16="http://schemas.microsoft.com/office/drawing/2014/main" id="{8318D668-EEE5-0273-2B3E-8186A3997406}"/>
              </a:ext>
            </a:extLst>
          </p:cNvPr>
          <p:cNvSpPr>
            <a:spLocks noGrp="1"/>
          </p:cNvSpPr>
          <p:nvPr>
            <p:ph type="sldNum" sz="quarter" idx="5"/>
          </p:nvPr>
        </p:nvSpPr>
        <p:spPr/>
        <p:txBody>
          <a:bodyPr/>
          <a:lstStyle/>
          <a:p>
            <a:fld id="{FCE25E2B-DC8A-C946-B71C-34794608FF3E}" type="slidenum">
              <a:rPr lang="en-US" smtClean="0"/>
              <a:t>11</a:t>
            </a:fld>
            <a:endParaRPr lang="en-US"/>
          </a:p>
        </p:txBody>
      </p:sp>
    </p:spTree>
    <p:extLst>
      <p:ext uri="{BB962C8B-B14F-4D97-AF65-F5344CB8AC3E}">
        <p14:creationId xmlns:p14="http://schemas.microsoft.com/office/powerpoint/2010/main" val="2151395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CB50E-759A-1B36-BEC8-C499C9120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83C9D-4B55-A26D-ED52-EFF55CD676D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E8EA231D-4D28-4A2B-C0CD-BF8DF20572D8}"/>
              </a:ext>
            </a:extLst>
          </p:cNvPr>
          <p:cNvSpPr>
            <a:spLocks noGrp="1"/>
          </p:cNvSpPr>
          <p:nvPr>
            <p:ph type="body" idx="1"/>
          </p:nvPr>
        </p:nvSpPr>
        <p:spPr/>
        <p:txBody>
          <a:bodyPr/>
          <a:lstStyle/>
          <a:p>
            <a:r>
              <a:rPr lang="en-US" dirty="0"/>
              <a:t>(1 min)</a:t>
            </a:r>
          </a:p>
          <a:p>
            <a:endParaRPr lang="en-US" dirty="0"/>
          </a:p>
        </p:txBody>
      </p:sp>
      <p:sp>
        <p:nvSpPr>
          <p:cNvPr id="4" name="Slide Number Placeholder 3">
            <a:extLst>
              <a:ext uri="{FF2B5EF4-FFF2-40B4-BE49-F238E27FC236}">
                <a16:creationId xmlns:a16="http://schemas.microsoft.com/office/drawing/2014/main" id="{E3B2CFAF-200A-417C-5E7F-030F31DAFD83}"/>
              </a:ext>
            </a:extLst>
          </p:cNvPr>
          <p:cNvSpPr>
            <a:spLocks noGrp="1"/>
          </p:cNvSpPr>
          <p:nvPr>
            <p:ph type="sldNum" sz="quarter" idx="5"/>
          </p:nvPr>
        </p:nvSpPr>
        <p:spPr/>
        <p:txBody>
          <a:bodyPr/>
          <a:lstStyle/>
          <a:p>
            <a:fld id="{FCE25E2B-DC8A-C946-B71C-34794608FF3E}" type="slidenum">
              <a:rPr lang="en-US" smtClean="0"/>
              <a:t>12</a:t>
            </a:fld>
            <a:endParaRPr lang="en-US"/>
          </a:p>
        </p:txBody>
      </p:sp>
    </p:spTree>
    <p:extLst>
      <p:ext uri="{BB962C8B-B14F-4D97-AF65-F5344CB8AC3E}">
        <p14:creationId xmlns:p14="http://schemas.microsoft.com/office/powerpoint/2010/main" val="729053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E480-0A0E-5041-5A18-8340D8154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F8399-B3D9-212D-6CFF-CEEBD71B386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753F43C-03FB-96D0-5154-BB26C4E7278D}"/>
              </a:ext>
            </a:extLst>
          </p:cNvPr>
          <p:cNvSpPr>
            <a:spLocks noGrp="1"/>
          </p:cNvSpPr>
          <p:nvPr>
            <p:ph type="body" idx="1"/>
          </p:nvPr>
        </p:nvSpPr>
        <p:spPr/>
        <p:txBody>
          <a:bodyPr/>
          <a:lstStyle/>
          <a:p>
            <a:pPr marL="457200" lvl="1" indent="0" algn="l">
              <a:buFont typeface="Arial" panose="020B0604020202020204" pitchFamily="34" charset="0"/>
              <a:buNone/>
            </a:pPr>
            <a:r>
              <a:rPr lang="en-US" sz="2300" dirty="0">
                <a:latin typeface="Arial" panose="020B0604020202020204" pitchFamily="34" charset="0"/>
                <a:cs typeface="Arial" panose="020B0604020202020204" pitchFamily="34" charset="0"/>
              </a:rPr>
              <a:t>1 min</a:t>
            </a:r>
            <a:endParaRPr lang="en-US" sz="1200" b="0" dirty="0"/>
          </a:p>
          <a:p>
            <a:r>
              <a:rPr lang="en-US" dirty="0"/>
              <a:t>“Let’s ground this in your reality.”</a:t>
            </a:r>
          </a:p>
          <a:p>
            <a:r>
              <a:rPr lang="en-US" dirty="0"/>
              <a:t>“Where do you already feel confident?” (Launch Poll)</a:t>
            </a:r>
          </a:p>
          <a:p>
            <a:endParaRPr lang="en-US" dirty="0"/>
          </a:p>
          <a:p>
            <a:r>
              <a:rPr lang="en-US" dirty="0"/>
              <a:t>“Across classrooms, we see something consistent…”</a:t>
            </a:r>
          </a:p>
          <a:p>
            <a:r>
              <a:rPr lang="en-US" dirty="0"/>
              <a:t>Strengths:</a:t>
            </a:r>
          </a:p>
          <a:p>
            <a:r>
              <a:rPr lang="en-US" dirty="0"/>
              <a:t>Teachers are caring.</a:t>
            </a:r>
          </a:p>
          <a:p>
            <a:r>
              <a:rPr lang="en-US" dirty="0"/>
              <a:t>Classrooms are structured.</a:t>
            </a:r>
          </a:p>
          <a:p>
            <a:endParaRPr lang="en-US" dirty="0"/>
          </a:p>
          <a:p>
            <a:r>
              <a:rPr lang="en-US" dirty="0"/>
              <a:t>Growth areas:</a:t>
            </a:r>
          </a:p>
          <a:p>
            <a:r>
              <a:rPr lang="en-US" dirty="0"/>
              <a:t>Extending conversations</a:t>
            </a:r>
          </a:p>
          <a:p>
            <a:r>
              <a:rPr lang="en-US" dirty="0"/>
              <a:t>Asking deeper questions</a:t>
            </a:r>
          </a:p>
          <a:p>
            <a:r>
              <a:rPr lang="en-US" dirty="0"/>
              <a:t>Providing feedback loops</a:t>
            </a:r>
          </a:p>
          <a:p>
            <a:pPr marL="0" indent="0">
              <a:buNone/>
            </a:pPr>
            <a:endParaRPr lang="en-US" sz="1200" dirty="0"/>
          </a:p>
        </p:txBody>
      </p:sp>
      <p:sp>
        <p:nvSpPr>
          <p:cNvPr id="4" name="Slide Number Placeholder 3">
            <a:extLst>
              <a:ext uri="{FF2B5EF4-FFF2-40B4-BE49-F238E27FC236}">
                <a16:creationId xmlns:a16="http://schemas.microsoft.com/office/drawing/2014/main" id="{025EA229-8CD0-DAD1-F8A0-815A34112F49}"/>
              </a:ext>
            </a:extLst>
          </p:cNvPr>
          <p:cNvSpPr>
            <a:spLocks noGrp="1"/>
          </p:cNvSpPr>
          <p:nvPr>
            <p:ph type="sldNum" sz="quarter" idx="5"/>
          </p:nvPr>
        </p:nvSpPr>
        <p:spPr/>
        <p:txBody>
          <a:bodyPr/>
          <a:lstStyle/>
          <a:p>
            <a:fld id="{CAEDB800-816C-5942-8E78-0867ED45CBE9}" type="slidenum">
              <a:rPr lang="en-US" smtClean="0"/>
              <a:t>13</a:t>
            </a:fld>
            <a:endParaRPr lang="en-US"/>
          </a:p>
        </p:txBody>
      </p:sp>
    </p:spTree>
    <p:extLst>
      <p:ext uri="{BB962C8B-B14F-4D97-AF65-F5344CB8AC3E}">
        <p14:creationId xmlns:p14="http://schemas.microsoft.com/office/powerpoint/2010/main" val="100126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0689E-93FE-9ACB-B291-2114EA88C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404D7-3536-262F-8640-C4AAFE41C7D5}"/>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F852815-075A-7EFB-9A37-26EF82DAAA6F}"/>
              </a:ext>
            </a:extLst>
          </p:cNvPr>
          <p:cNvSpPr>
            <a:spLocks noGrp="1"/>
          </p:cNvSpPr>
          <p:nvPr>
            <p:ph type="body" idx="1"/>
          </p:nvPr>
        </p:nvSpPr>
        <p:spPr/>
        <p:txBody>
          <a:bodyPr/>
          <a:lstStyle/>
          <a:p>
            <a:pPr marL="457200" lvl="1" indent="0" algn="l">
              <a:buFont typeface="Arial" panose="020B0604020202020204" pitchFamily="34" charset="0"/>
              <a:buNone/>
            </a:pPr>
            <a:r>
              <a:rPr lang="en-US" sz="2300" dirty="0">
                <a:latin typeface="Arial" panose="020B0604020202020204" pitchFamily="34" charset="0"/>
                <a:cs typeface="Arial" panose="020B0604020202020204" pitchFamily="34" charset="0"/>
              </a:rPr>
              <a:t>1 min</a:t>
            </a:r>
            <a:endParaRPr lang="en-US" sz="1200" b="0" dirty="0"/>
          </a:p>
          <a:p>
            <a:r>
              <a:rPr lang="en-US" dirty="0"/>
              <a:t>“This is where we shift from thinking… to seeing… to doing.” “Because data tells us </a:t>
            </a:r>
            <a:r>
              <a:rPr lang="en-US" i="1" dirty="0"/>
              <a:t>what</a:t>
            </a:r>
            <a:r>
              <a:rPr lang="en-US" dirty="0"/>
              <a:t>—but video shows us </a:t>
            </a:r>
            <a:r>
              <a:rPr lang="en-US" i="1" dirty="0"/>
              <a:t>how</a:t>
            </a:r>
            <a:r>
              <a:rPr lang="en-US" dirty="0"/>
              <a:t>.”</a:t>
            </a:r>
            <a:endParaRPr lang="en-US" b="1" dirty="0"/>
          </a:p>
          <a:p>
            <a:endParaRPr lang="en-US" b="1" dirty="0"/>
          </a:p>
          <a:p>
            <a:r>
              <a:rPr lang="en-US" b="1" dirty="0"/>
              <a:t>What is Video Reflection?</a:t>
            </a:r>
            <a:endParaRPr lang="en-US" dirty="0"/>
          </a:p>
          <a:p>
            <a:r>
              <a:rPr lang="en-US" dirty="0"/>
              <a:t>Watch</a:t>
            </a:r>
          </a:p>
          <a:p>
            <a:r>
              <a:rPr lang="en-US" dirty="0"/>
              <a:t>Notice</a:t>
            </a:r>
          </a:p>
          <a:p>
            <a:r>
              <a:rPr lang="en-US" dirty="0"/>
              <a:t>Reflect</a:t>
            </a:r>
          </a:p>
          <a:p>
            <a:r>
              <a:rPr lang="en-US" dirty="0"/>
              <a:t>Improve</a:t>
            </a:r>
          </a:p>
          <a:p>
            <a:r>
              <a:rPr lang="en-US" b="1" dirty="0"/>
              <a:t>“Video reflection allows us to slow down teaching.”</a:t>
            </a:r>
          </a:p>
          <a:p>
            <a:r>
              <a:rPr lang="en-US" dirty="0"/>
              <a:t>Key points:</a:t>
            </a:r>
          </a:p>
          <a:p>
            <a:pPr marL="171450" indent="-171450">
              <a:buFont typeface="Arial" panose="020B0604020202020204" pitchFamily="34" charset="0"/>
              <a:buChar char="•"/>
            </a:pPr>
            <a:r>
              <a:rPr lang="en-US" dirty="0"/>
              <a:t>You see what you might miss in the moment</a:t>
            </a:r>
          </a:p>
          <a:p>
            <a:pPr marL="171450" indent="-171450">
              <a:buFont typeface="Arial" panose="020B0604020202020204" pitchFamily="34" charset="0"/>
              <a:buChar char="•"/>
            </a:pPr>
            <a:r>
              <a:rPr lang="en-US" dirty="0"/>
              <a:t>You notice strengths</a:t>
            </a:r>
          </a:p>
          <a:p>
            <a:pPr marL="171450" indent="-171450">
              <a:buFont typeface="Arial" panose="020B0604020202020204" pitchFamily="34" charset="0"/>
              <a:buChar char="•"/>
            </a:pPr>
            <a:r>
              <a:rPr lang="en-US" dirty="0"/>
              <a:t>You identify next steps</a:t>
            </a:r>
          </a:p>
          <a:p>
            <a:r>
              <a:rPr lang="en-US" b="1" i="1" dirty="0">
                <a:solidFill>
                  <a:srgbClr val="003468"/>
                </a:solidFill>
              </a:rPr>
              <a:t>Great benefit of video recording your own teaching practices (e.g., 10-20 min) to observe your areas of strengths and areas to grow---this can lead to action planning for PD and improving your teacher-child interactions. </a:t>
            </a:r>
          </a:p>
          <a:p>
            <a:r>
              <a:rPr lang="en-US" dirty="0"/>
              <a:t>We are not looking for what’s wrong—</a:t>
            </a:r>
            <a:r>
              <a:rPr lang="en-US" b="1" dirty="0"/>
              <a:t>we are looking for what’s working and how to build on it.</a:t>
            </a:r>
          </a:p>
          <a:p>
            <a:pPr marL="0" indent="0">
              <a:buNone/>
            </a:pPr>
            <a:endParaRPr lang="en-US" sz="1200" dirty="0"/>
          </a:p>
        </p:txBody>
      </p:sp>
      <p:sp>
        <p:nvSpPr>
          <p:cNvPr id="4" name="Slide Number Placeholder 3">
            <a:extLst>
              <a:ext uri="{FF2B5EF4-FFF2-40B4-BE49-F238E27FC236}">
                <a16:creationId xmlns:a16="http://schemas.microsoft.com/office/drawing/2014/main" id="{91C52CB8-8C6F-BDE8-B05A-17EFBB7DD05A}"/>
              </a:ext>
            </a:extLst>
          </p:cNvPr>
          <p:cNvSpPr>
            <a:spLocks noGrp="1"/>
          </p:cNvSpPr>
          <p:nvPr>
            <p:ph type="sldNum" sz="quarter" idx="5"/>
          </p:nvPr>
        </p:nvSpPr>
        <p:spPr/>
        <p:txBody>
          <a:bodyPr/>
          <a:lstStyle/>
          <a:p>
            <a:fld id="{CAEDB800-816C-5942-8E78-0867ED45CBE9}" type="slidenum">
              <a:rPr lang="en-US" smtClean="0"/>
              <a:t>14</a:t>
            </a:fld>
            <a:endParaRPr lang="en-US"/>
          </a:p>
        </p:txBody>
      </p:sp>
    </p:spTree>
    <p:extLst>
      <p:ext uri="{BB962C8B-B14F-4D97-AF65-F5344CB8AC3E}">
        <p14:creationId xmlns:p14="http://schemas.microsoft.com/office/powerpoint/2010/main" val="54278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r>
              <a:rPr lang="en-US" dirty="0"/>
              <a:t>“Infants need </a:t>
            </a:r>
            <a:r>
              <a:rPr lang="en-US" b="1" dirty="0"/>
              <a:t>consistent, responsive relationships</a:t>
            </a:r>
            <a:r>
              <a:rPr lang="en-US" dirty="0"/>
              <a:t>.”</a:t>
            </a:r>
          </a:p>
          <a:p>
            <a:endParaRPr lang="en-US" b="1" dirty="0"/>
          </a:p>
          <a:p>
            <a:r>
              <a:rPr lang="en-US" b="1" dirty="0"/>
              <a:t>Awareness and Cue Detection- </a:t>
            </a:r>
            <a:r>
              <a:rPr lang="en-US" dirty="0"/>
              <a:t>(visually scanning the classroom, physically turning to the infants, acknowledging verbally and physically</a:t>
            </a:r>
          </a:p>
          <a:p>
            <a:r>
              <a:rPr lang="en-US" b="1" dirty="0"/>
              <a:t>Responsiveness</a:t>
            </a:r>
            <a:r>
              <a:rPr lang="en-US" dirty="0"/>
              <a:t> – Responding to infants’ emotions and needs and adjusting actions based on their needs</a:t>
            </a:r>
          </a:p>
          <a:p>
            <a:r>
              <a:rPr lang="en-US" b="1" dirty="0"/>
              <a:t>Infant Comfort </a:t>
            </a:r>
            <a:r>
              <a:rPr lang="en-US" dirty="0"/>
              <a:t>– Infants appear content in the classroom and comfortable with teachers; infants seek teachers for help; infants are soothed or calmed by teachers’ efforts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time you respond, you are telling a child: You matter. I see you. I hear you.’”</a:t>
            </a:r>
            <a:endParaRPr lang="en-US" b="1"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15</a:t>
            </a:fld>
            <a:endParaRPr lang="en-US"/>
          </a:p>
        </p:txBody>
      </p:sp>
    </p:spTree>
    <p:extLst>
      <p:ext uri="{BB962C8B-B14F-4D97-AF65-F5344CB8AC3E}">
        <p14:creationId xmlns:p14="http://schemas.microsoft.com/office/powerpoint/2010/main" val="113439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A755D-F047-1FF5-1F4B-7E52C495D5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B824B-2909-3E2B-5637-8BE136CCE46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A390F48-42BB-375D-3CED-5A6B68066432}"/>
              </a:ext>
            </a:extLst>
          </p:cNvPr>
          <p:cNvSpPr>
            <a:spLocks noGrp="1"/>
          </p:cNvSpPr>
          <p:nvPr>
            <p:ph type="body" idx="1"/>
          </p:nvPr>
        </p:nvSpPr>
        <p:spPr/>
        <p:txBody>
          <a:bodyPr/>
          <a:lstStyle/>
          <a:p>
            <a:r>
              <a:rPr lang="en-US" dirty="0"/>
              <a:t>(1 min)</a:t>
            </a:r>
          </a:p>
          <a:p>
            <a:r>
              <a:rPr lang="en-US" dirty="0"/>
              <a:t>“Infants need </a:t>
            </a:r>
            <a:r>
              <a:rPr lang="en-US" b="1" dirty="0"/>
              <a:t>consistent, responsive relationships</a:t>
            </a:r>
            <a:r>
              <a:rPr lang="en-US" dirty="0"/>
              <a:t>.”</a:t>
            </a:r>
          </a:p>
          <a:p>
            <a:endParaRPr lang="en-US" b="1" dirty="0"/>
          </a:p>
          <a:p>
            <a:r>
              <a:rPr lang="en-US" b="1" dirty="0"/>
              <a:t>Awareness and Cue Detection- </a:t>
            </a:r>
            <a:r>
              <a:rPr lang="en-US" dirty="0"/>
              <a:t>(visually scanning the classroom, physically turning to the infants, acknowledging verbally and physically</a:t>
            </a:r>
          </a:p>
          <a:p>
            <a:r>
              <a:rPr lang="en-US" b="1" dirty="0"/>
              <a:t>Responsiveness</a:t>
            </a:r>
            <a:r>
              <a:rPr lang="en-US" dirty="0"/>
              <a:t> – Responding to infants’ emotions and needs and adjusting actions based on their needs</a:t>
            </a:r>
          </a:p>
          <a:p>
            <a:r>
              <a:rPr lang="en-US" b="1" dirty="0"/>
              <a:t>Infant Comfort </a:t>
            </a:r>
            <a:r>
              <a:rPr lang="en-US" dirty="0"/>
              <a:t>– Infants appear content in the classroom and comfortable with teachers; infants seek teachers for help; infants are soothed or calmed by teachers’ efforts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time you respond, you are telling a child: You matter. I see you. I hear you.’”</a:t>
            </a:r>
            <a:endParaRPr lang="en-US" b="1" dirty="0"/>
          </a:p>
          <a:p>
            <a:endParaRPr lang="en-US" dirty="0"/>
          </a:p>
        </p:txBody>
      </p:sp>
      <p:sp>
        <p:nvSpPr>
          <p:cNvPr id="4" name="Slide Number Placeholder 3">
            <a:extLst>
              <a:ext uri="{FF2B5EF4-FFF2-40B4-BE49-F238E27FC236}">
                <a16:creationId xmlns:a16="http://schemas.microsoft.com/office/drawing/2014/main" id="{3716F893-0EC9-54A9-54DA-094359D225DB}"/>
              </a:ext>
            </a:extLst>
          </p:cNvPr>
          <p:cNvSpPr>
            <a:spLocks noGrp="1"/>
          </p:cNvSpPr>
          <p:nvPr>
            <p:ph type="sldNum" sz="quarter" idx="5"/>
          </p:nvPr>
        </p:nvSpPr>
        <p:spPr/>
        <p:txBody>
          <a:bodyPr/>
          <a:lstStyle/>
          <a:p>
            <a:fld id="{CAEDB800-816C-5942-8E78-0867ED45CBE9}" type="slidenum">
              <a:rPr lang="en-US" smtClean="0"/>
              <a:t>16</a:t>
            </a:fld>
            <a:endParaRPr lang="en-US"/>
          </a:p>
        </p:txBody>
      </p:sp>
    </p:spTree>
    <p:extLst>
      <p:ext uri="{BB962C8B-B14F-4D97-AF65-F5344CB8AC3E}">
        <p14:creationId xmlns:p14="http://schemas.microsoft.com/office/powerpoint/2010/main" val="3892856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“Let’s bring this to life.” “What would this sound like in your classroom?”</a:t>
            </a:r>
          </a:p>
          <a:p>
            <a:r>
              <a:rPr lang="en-US" dirty="0"/>
              <a:t>(Read scenario)</a:t>
            </a:r>
          </a:p>
          <a:p>
            <a:r>
              <a:rPr lang="en-US" dirty="0"/>
              <a:t>“I see you’re working hard… I’m right here.”</a:t>
            </a:r>
          </a:p>
          <a:p>
            <a:r>
              <a:rPr lang="en-US" dirty="0"/>
              <a:t>Explain:</a:t>
            </a:r>
          </a:p>
          <a:p>
            <a:r>
              <a:rPr lang="en-US" dirty="0"/>
              <a:t>Narration builds language</a:t>
            </a:r>
          </a:p>
          <a:p>
            <a:r>
              <a:rPr lang="en-US" dirty="0"/>
              <a:t>Presence builds trust</a:t>
            </a:r>
          </a:p>
          <a:p>
            <a:r>
              <a:rPr lang="en-US" dirty="0"/>
              <a:t>(Read the CLASS Practices). Think about which practices are consistent in your classroom. Identify the ones you need to grow (go ahead, write it down)</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17</a:t>
            </a:fld>
            <a:endParaRPr lang="en-US"/>
          </a:p>
        </p:txBody>
      </p:sp>
    </p:spTree>
    <p:extLst>
      <p:ext uri="{BB962C8B-B14F-4D97-AF65-F5344CB8AC3E}">
        <p14:creationId xmlns:p14="http://schemas.microsoft.com/office/powerpoint/2010/main" val="2203622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31950-4AE1-FDC1-1D2B-7E88B116A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BAB13-7619-112E-4850-CB05FF6F3B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271CD19-7161-FC4B-6834-6E62B64813DF}"/>
              </a:ext>
            </a:extLst>
          </p:cNvPr>
          <p:cNvSpPr>
            <a:spLocks noGrp="1"/>
          </p:cNvSpPr>
          <p:nvPr>
            <p:ph type="body" idx="1"/>
          </p:nvPr>
        </p:nvSpPr>
        <p:spPr/>
        <p:txBody>
          <a:bodyPr/>
          <a:lstStyle/>
          <a:p>
            <a:r>
              <a:rPr lang="en-US" dirty="0"/>
              <a:t>(4 min)</a:t>
            </a:r>
          </a:p>
          <a:p>
            <a:r>
              <a:rPr lang="en-US" dirty="0"/>
              <a:t>No video just talking points:</a:t>
            </a:r>
          </a:p>
          <a:p>
            <a:r>
              <a:rPr lang="en-US" b="1" dirty="0"/>
              <a:t>Awareness and Cue Detection </a:t>
            </a:r>
            <a:r>
              <a:rPr lang="en-US" dirty="0"/>
              <a:t>• The lead teacher is consistently aware of the infants sitting around her. She physically attends to the infants by orienting herself toward them, and, though she may direct her attention to one infant at a time, she continues monitoring the other infants by turning her head or visually scanning the room. • The lead teacher notices the infants’ cues and bids for attention, such as when Abby knocks over her toy piano (“You having trouble, Abby? </a:t>
            </a:r>
          </a:p>
          <a:p>
            <a:r>
              <a:rPr lang="en-US" b="1" dirty="0"/>
              <a:t>Responsiveness</a:t>
            </a:r>
            <a:r>
              <a:rPr lang="en-US" dirty="0"/>
              <a:t> • The lead teacher consistently responds in a timely manner to the cues of the infants and adjusts her actions based on their needs. For example, when Lila cries, she asks her, “What’s the matter?”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Infant Comfort </a:t>
            </a:r>
            <a:r>
              <a:rPr lang="en-US" dirty="0"/>
              <a:t>• The infants appear content and comfortable with the lead teacher. The infants play on the rug around the lead teacher, Emmett, who allows her to tickle him, and Lila smiles when the teacher puts her in her seat.</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What will you try in your classroom?</a:t>
            </a:r>
          </a:p>
          <a:p>
            <a:endParaRPr lang="en-US" dirty="0"/>
          </a:p>
        </p:txBody>
      </p:sp>
      <p:sp>
        <p:nvSpPr>
          <p:cNvPr id="4" name="Slide Number Placeholder 3">
            <a:extLst>
              <a:ext uri="{FF2B5EF4-FFF2-40B4-BE49-F238E27FC236}">
                <a16:creationId xmlns:a16="http://schemas.microsoft.com/office/drawing/2014/main" id="{4ED9DD12-E624-2309-44D5-CB6330C23254}"/>
              </a:ext>
            </a:extLst>
          </p:cNvPr>
          <p:cNvSpPr>
            <a:spLocks noGrp="1"/>
          </p:cNvSpPr>
          <p:nvPr>
            <p:ph type="sldNum" sz="quarter" idx="5"/>
          </p:nvPr>
        </p:nvSpPr>
        <p:spPr/>
        <p:txBody>
          <a:bodyPr/>
          <a:lstStyle/>
          <a:p>
            <a:fld id="{CAEDB800-816C-5942-8E78-0867ED45CBE9}" type="slidenum">
              <a:rPr lang="en-US" smtClean="0"/>
              <a:t>18</a:t>
            </a:fld>
            <a:endParaRPr lang="en-US"/>
          </a:p>
        </p:txBody>
      </p:sp>
    </p:spTree>
    <p:extLst>
      <p:ext uri="{BB962C8B-B14F-4D97-AF65-F5344CB8AC3E}">
        <p14:creationId xmlns:p14="http://schemas.microsoft.com/office/powerpoint/2010/main" val="884168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A6633-E936-065E-C614-856C4F755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2888C-9E24-22D8-69CB-5ED64826D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6B03AC4-8DAA-587F-BC6B-B5BEF1903035}"/>
              </a:ext>
            </a:extLst>
          </p:cNvPr>
          <p:cNvSpPr>
            <a:spLocks noGrp="1"/>
          </p:cNvSpPr>
          <p:nvPr>
            <p:ph type="body" idx="1"/>
          </p:nvPr>
        </p:nvSpPr>
        <p:spPr/>
        <p:txBody>
          <a:bodyPr/>
          <a:lstStyle/>
          <a:p>
            <a:r>
              <a:rPr lang="en-US" dirty="0"/>
              <a:t>2 min.</a:t>
            </a:r>
          </a:p>
          <a:p>
            <a:r>
              <a:rPr lang="en-US" dirty="0"/>
              <a:t>“Toddler learning is messy—and that’s a good thing.” “Our job is to </a:t>
            </a:r>
            <a:r>
              <a:rPr lang="en-US" b="1" dirty="0"/>
              <a:t>guide thinking</a:t>
            </a:r>
            <a:r>
              <a:rPr lang="en-US" dirty="0"/>
              <a:t>.”</a:t>
            </a:r>
          </a:p>
          <a:p>
            <a:endParaRPr lang="en-US" b="1" dirty="0"/>
          </a:p>
          <a:p>
            <a:r>
              <a:rPr lang="en-US" b="1" dirty="0"/>
              <a:t>Scaffolding (Helping Without Taking Over)</a:t>
            </a:r>
          </a:p>
          <a:p>
            <a:r>
              <a:rPr lang="en-US" b="1" dirty="0"/>
              <a:t>What it means:</a:t>
            </a:r>
            <a:br>
              <a:rPr lang="en-US" dirty="0"/>
            </a:br>
            <a:r>
              <a:rPr lang="en-US" dirty="0"/>
              <a:t>The teacher supports a child’s learning by giving just enough help so the child can keep going—without doing it for them.</a:t>
            </a:r>
          </a:p>
          <a:p>
            <a:r>
              <a:rPr lang="en-US" b="1" dirty="0"/>
              <a:t>What it looks like:</a:t>
            </a:r>
            <a:endParaRPr lang="en-US" dirty="0"/>
          </a:p>
          <a:p>
            <a:r>
              <a:rPr lang="en-US" dirty="0"/>
              <a:t>Breaking a task into smaller steps </a:t>
            </a:r>
          </a:p>
          <a:p>
            <a:r>
              <a:rPr lang="en-US" dirty="0"/>
              <a:t>Giving a hint or starting point </a:t>
            </a:r>
          </a:p>
          <a:p>
            <a:r>
              <a:rPr lang="en-US" dirty="0"/>
              <a:t>Asking guiding questions </a:t>
            </a:r>
          </a:p>
          <a:p>
            <a:r>
              <a:rPr lang="en-US" b="1" dirty="0"/>
              <a:t>Example:</a:t>
            </a:r>
            <a:br>
              <a:rPr lang="en-US" dirty="0"/>
            </a:br>
            <a:r>
              <a:rPr lang="en-US" dirty="0"/>
              <a:t>Instead of: </a:t>
            </a:r>
            <a:r>
              <a:rPr lang="en-US" i="1" dirty="0"/>
              <a:t>“Here, let me do it.”</a:t>
            </a:r>
            <a:br>
              <a:rPr lang="en-US" dirty="0"/>
            </a:br>
            <a:r>
              <a:rPr lang="en-US" dirty="0"/>
              <a:t>Try: </a:t>
            </a:r>
            <a:r>
              <a:rPr lang="en-US" i="1" dirty="0"/>
              <a:t>“You started it—what could you try next?”</a:t>
            </a:r>
            <a:endParaRPr lang="en-US" b="0" i="1" dirty="0"/>
          </a:p>
          <a:p>
            <a:r>
              <a:rPr lang="en-US" b="1" dirty="0"/>
              <a:t>Key idea:</a:t>
            </a:r>
            <a:r>
              <a:rPr lang="en-US" dirty="0"/>
              <a:t> Support children to </a:t>
            </a:r>
            <a:r>
              <a:rPr lang="en-US" b="1" dirty="0"/>
              <a:t>figure it out</a:t>
            </a:r>
            <a:r>
              <a:rPr lang="en-US" dirty="0"/>
              <a:t>, not just get the answer.</a:t>
            </a:r>
          </a:p>
          <a:p>
            <a:endParaRPr lang="en-US" dirty="0"/>
          </a:p>
          <a:p>
            <a:r>
              <a:rPr lang="en-US" b="1" dirty="0"/>
              <a:t>Providing Information (Explaining &amp; Expanding Learning)</a:t>
            </a:r>
          </a:p>
          <a:p>
            <a:r>
              <a:rPr lang="en-US" b="1" dirty="0"/>
              <a:t>What it means:</a:t>
            </a:r>
            <a:br>
              <a:rPr lang="en-US" dirty="0"/>
            </a:br>
            <a:r>
              <a:rPr lang="en-US" dirty="0"/>
              <a:t>The teacher adds information to help children understand what they are doing, seeing, or learning.</a:t>
            </a:r>
          </a:p>
          <a:p>
            <a:r>
              <a:rPr lang="en-US" b="1" dirty="0"/>
              <a:t>What it looks like:</a:t>
            </a:r>
            <a:endParaRPr lang="en-US" dirty="0"/>
          </a:p>
          <a:p>
            <a:r>
              <a:rPr lang="en-US" dirty="0"/>
              <a:t>Naming objects, colors, or actions </a:t>
            </a:r>
          </a:p>
          <a:p>
            <a:r>
              <a:rPr lang="en-US" dirty="0"/>
              <a:t>Explaining how something works </a:t>
            </a:r>
          </a:p>
          <a:p>
            <a:r>
              <a:rPr lang="en-US" dirty="0"/>
              <a:t>Connecting to what the child is doing </a:t>
            </a:r>
          </a:p>
          <a:p>
            <a:r>
              <a:rPr lang="en-US" b="1" dirty="0"/>
              <a:t>Example:</a:t>
            </a:r>
            <a:br>
              <a:rPr lang="en-US" dirty="0"/>
            </a:br>
            <a:r>
              <a:rPr lang="en-US" dirty="0"/>
              <a:t>Instead of: </a:t>
            </a:r>
            <a:r>
              <a:rPr lang="en-US" i="1" dirty="0"/>
              <a:t>“That’s blue.”</a:t>
            </a:r>
            <a:br>
              <a:rPr lang="en-US" dirty="0"/>
            </a:br>
            <a:r>
              <a:rPr lang="en-US" dirty="0"/>
              <a:t>Try: </a:t>
            </a:r>
            <a:r>
              <a:rPr lang="en-US" i="1" dirty="0"/>
              <a:t>“That’s a blue block—it’s the same color as your shirt!”</a:t>
            </a:r>
            <a:endParaRPr lang="en-US" dirty="0"/>
          </a:p>
          <a:p>
            <a:r>
              <a:rPr lang="en-US" b="1" dirty="0"/>
              <a:t>Key idea:</a:t>
            </a:r>
            <a:r>
              <a:rPr lang="en-US" dirty="0"/>
              <a:t> Help children </a:t>
            </a:r>
            <a:r>
              <a:rPr lang="en-US" b="1" dirty="0"/>
              <a:t>learn more about the world through your words.</a:t>
            </a:r>
          </a:p>
          <a:p>
            <a:endParaRPr lang="en-US" b="1" dirty="0"/>
          </a:p>
          <a:p>
            <a:r>
              <a:rPr lang="en-US" b="1" dirty="0"/>
              <a:t>Encouragement &amp; Affirmation (Clear--to the point meaningful feedback)</a:t>
            </a:r>
          </a:p>
          <a:p>
            <a:r>
              <a:rPr lang="en-US" b="1" dirty="0"/>
              <a:t>What it means:</a:t>
            </a:r>
            <a:br>
              <a:rPr lang="en-US" dirty="0"/>
            </a:br>
            <a:r>
              <a:rPr lang="en-US" dirty="0"/>
              <a:t>The teacher notices children’s efforts and gives feedback that tells them what they did well and why it matters.</a:t>
            </a:r>
          </a:p>
          <a:p>
            <a:r>
              <a:rPr lang="en-US" b="1" dirty="0"/>
              <a:t>What it looks like:</a:t>
            </a:r>
            <a:endParaRPr lang="en-US" dirty="0"/>
          </a:p>
          <a:p>
            <a:r>
              <a:rPr lang="en-US" dirty="0"/>
              <a:t>Describing effort or strategy </a:t>
            </a:r>
          </a:p>
          <a:p>
            <a:r>
              <a:rPr lang="en-US" dirty="0"/>
              <a:t>Highlighting persistence </a:t>
            </a:r>
          </a:p>
          <a:p>
            <a:r>
              <a:rPr lang="en-US" dirty="0"/>
              <a:t>Giving specific praise </a:t>
            </a:r>
          </a:p>
          <a:p>
            <a:r>
              <a:rPr lang="en-US" b="1" dirty="0"/>
              <a:t>Example:</a:t>
            </a:r>
            <a:br>
              <a:rPr lang="en-US" dirty="0"/>
            </a:br>
            <a:r>
              <a:rPr lang="en-US" dirty="0"/>
              <a:t>Instead of: </a:t>
            </a:r>
            <a:r>
              <a:rPr lang="en-US" i="1" dirty="0"/>
              <a:t>“Good job!”</a:t>
            </a:r>
            <a:br>
              <a:rPr lang="en-US" dirty="0"/>
            </a:br>
            <a:r>
              <a:rPr lang="en-US" dirty="0"/>
              <a:t>Try: </a:t>
            </a:r>
            <a:r>
              <a:rPr lang="en-US" i="1" dirty="0"/>
              <a:t>“You kept trying until it worked—that shows great problem-solving!”</a:t>
            </a:r>
            <a:endParaRPr lang="en-US" dirty="0"/>
          </a:p>
          <a:p>
            <a:r>
              <a:rPr lang="en-US" b="1" dirty="0"/>
              <a:t>Key idea:</a:t>
            </a:r>
            <a:r>
              <a:rPr lang="en-US" dirty="0"/>
              <a:t> Help children understand </a:t>
            </a:r>
            <a:r>
              <a:rPr lang="en-US" b="1" dirty="0"/>
              <a:t>what they did and build confidence.</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1132366-6FE8-706E-0117-922848DE176D}"/>
              </a:ext>
            </a:extLst>
          </p:cNvPr>
          <p:cNvSpPr>
            <a:spLocks noGrp="1"/>
          </p:cNvSpPr>
          <p:nvPr>
            <p:ph type="sldNum" sz="quarter" idx="5"/>
          </p:nvPr>
        </p:nvSpPr>
        <p:spPr/>
        <p:txBody>
          <a:bodyPr/>
          <a:lstStyle/>
          <a:p>
            <a:fld id="{CAEDB800-816C-5942-8E78-0867ED45CBE9}" type="slidenum">
              <a:rPr lang="en-US" smtClean="0"/>
              <a:t>19</a:t>
            </a:fld>
            <a:endParaRPr lang="en-US"/>
          </a:p>
        </p:txBody>
      </p:sp>
    </p:spTree>
    <p:extLst>
      <p:ext uri="{BB962C8B-B14F-4D97-AF65-F5344CB8AC3E}">
        <p14:creationId xmlns:p14="http://schemas.microsoft.com/office/powerpoint/2010/main" val="321737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9BA5C-3B5C-BBF7-93B0-A0384650C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45FBC-25E0-0FD7-6F73-12BD7585A37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93B7712-FF97-EC50-90B6-1899BEF3AF8C}"/>
              </a:ext>
            </a:extLst>
          </p:cNvPr>
          <p:cNvSpPr>
            <a:spLocks noGrp="1"/>
          </p:cNvSpPr>
          <p:nvPr>
            <p:ph type="body" idx="1"/>
          </p:nvPr>
        </p:nvSpPr>
        <p:spPr/>
        <p:txBody>
          <a:bodyPr/>
          <a:lstStyle/>
          <a:p>
            <a:r>
              <a:rPr lang="en-US" dirty="0"/>
              <a:t>(1 min)</a:t>
            </a:r>
          </a:p>
          <a:p>
            <a:r>
              <a:rPr lang="en-US" b="1" dirty="0"/>
              <a:t>(Pause for the interpreter to explain instructions)</a:t>
            </a:r>
          </a:p>
          <a:p>
            <a:r>
              <a:rPr lang="en-US" dirty="0"/>
              <a:t>We want today’s conversation to be accessible to </a:t>
            </a:r>
            <a:r>
              <a:rPr lang="en-US" i="1" dirty="0"/>
              <a:t>everyone</a:t>
            </a:r>
            <a:r>
              <a:rPr lang="en-US" dirty="0"/>
              <a:t>, so here are quick reminders about our Spanish interpretation options. </a:t>
            </a:r>
          </a:p>
        </p:txBody>
      </p:sp>
      <p:sp>
        <p:nvSpPr>
          <p:cNvPr id="4" name="Slide Number Placeholder 3">
            <a:extLst>
              <a:ext uri="{FF2B5EF4-FFF2-40B4-BE49-F238E27FC236}">
                <a16:creationId xmlns:a16="http://schemas.microsoft.com/office/drawing/2014/main" id="{BB4B080D-0EA4-3B3D-937A-0C2C2099F165}"/>
              </a:ext>
            </a:extLst>
          </p:cNvPr>
          <p:cNvSpPr>
            <a:spLocks noGrp="1"/>
          </p:cNvSpPr>
          <p:nvPr>
            <p:ph type="sldNum" sz="quarter" idx="5"/>
          </p:nvPr>
        </p:nvSpPr>
        <p:spPr/>
        <p:txBody>
          <a:bodyPr/>
          <a:lstStyle/>
          <a:p>
            <a:fld id="{FCE25E2B-DC8A-C946-B71C-34794608FF3E}" type="slidenum">
              <a:rPr lang="en-US" smtClean="0"/>
              <a:t>2</a:t>
            </a:fld>
            <a:endParaRPr lang="en-US"/>
          </a:p>
        </p:txBody>
      </p:sp>
    </p:spTree>
    <p:extLst>
      <p:ext uri="{BB962C8B-B14F-4D97-AF65-F5344CB8AC3E}">
        <p14:creationId xmlns:p14="http://schemas.microsoft.com/office/powerpoint/2010/main" val="1650088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59068-475C-1783-F313-F4EEFD47F1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F43C9A-27A2-6357-2388-018FC20B123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7AC25B01-8081-1901-A2BF-03FE2B894C3B}"/>
              </a:ext>
            </a:extLst>
          </p:cNvPr>
          <p:cNvSpPr>
            <a:spLocks noGrp="1"/>
          </p:cNvSpPr>
          <p:nvPr>
            <p:ph type="body" idx="1"/>
          </p:nvPr>
        </p:nvSpPr>
        <p:spPr/>
        <p:txBody>
          <a:bodyPr/>
          <a:lstStyle/>
          <a:p>
            <a:r>
              <a:rPr lang="en-US" dirty="0"/>
              <a:t>2 min.</a:t>
            </a:r>
          </a:p>
          <a:p>
            <a:r>
              <a:rPr lang="en-US" dirty="0"/>
              <a:t>“Toddler learning is messy—and that’s a good thing.” “Our job is to </a:t>
            </a:r>
            <a:r>
              <a:rPr lang="en-US" b="1" dirty="0"/>
              <a:t>guide thinking</a:t>
            </a:r>
            <a:r>
              <a:rPr lang="en-US" dirty="0"/>
              <a:t>.”</a:t>
            </a:r>
          </a:p>
          <a:p>
            <a:endParaRPr lang="en-US" b="1" dirty="0"/>
          </a:p>
          <a:p>
            <a:r>
              <a:rPr lang="en-US" b="1" dirty="0"/>
              <a:t>Scaffolding (Helping Without Taking Over)</a:t>
            </a:r>
          </a:p>
          <a:p>
            <a:r>
              <a:rPr lang="en-US" b="1" dirty="0"/>
              <a:t>What it means:</a:t>
            </a:r>
            <a:br>
              <a:rPr lang="en-US" dirty="0"/>
            </a:br>
            <a:r>
              <a:rPr lang="en-US" dirty="0"/>
              <a:t>The teacher supports a child’s learning by giving just enough help so the child can keep going—without doing it for them.</a:t>
            </a:r>
          </a:p>
          <a:p>
            <a:r>
              <a:rPr lang="en-US" b="1" dirty="0"/>
              <a:t>What it looks like:</a:t>
            </a:r>
            <a:endParaRPr lang="en-US" dirty="0"/>
          </a:p>
          <a:p>
            <a:r>
              <a:rPr lang="en-US" dirty="0"/>
              <a:t>Breaking a task into smaller steps </a:t>
            </a:r>
          </a:p>
          <a:p>
            <a:r>
              <a:rPr lang="en-US" dirty="0"/>
              <a:t>Giving a hint or starting point </a:t>
            </a:r>
          </a:p>
          <a:p>
            <a:r>
              <a:rPr lang="en-US" dirty="0"/>
              <a:t>Asking guiding questions </a:t>
            </a:r>
          </a:p>
          <a:p>
            <a:r>
              <a:rPr lang="en-US" b="1" dirty="0"/>
              <a:t>Example:</a:t>
            </a:r>
            <a:br>
              <a:rPr lang="en-US" dirty="0"/>
            </a:br>
            <a:r>
              <a:rPr lang="en-US" dirty="0"/>
              <a:t>Instead of: </a:t>
            </a:r>
            <a:r>
              <a:rPr lang="en-US" i="1" dirty="0"/>
              <a:t>“Here, let me do it.”</a:t>
            </a:r>
            <a:br>
              <a:rPr lang="en-US" dirty="0"/>
            </a:br>
            <a:r>
              <a:rPr lang="en-US" dirty="0"/>
              <a:t>Try: </a:t>
            </a:r>
            <a:r>
              <a:rPr lang="en-US" i="1" dirty="0"/>
              <a:t>“You started it—what could you try next?”</a:t>
            </a:r>
            <a:endParaRPr lang="en-US" b="0" i="1" dirty="0"/>
          </a:p>
          <a:p>
            <a:r>
              <a:rPr lang="en-US" b="1" dirty="0"/>
              <a:t>Key idea:</a:t>
            </a:r>
            <a:r>
              <a:rPr lang="en-US" dirty="0"/>
              <a:t> Support children to </a:t>
            </a:r>
            <a:r>
              <a:rPr lang="en-US" b="1" dirty="0"/>
              <a:t>figure it out</a:t>
            </a:r>
            <a:r>
              <a:rPr lang="en-US" dirty="0"/>
              <a:t>, not just get the answer.</a:t>
            </a:r>
          </a:p>
          <a:p>
            <a:endParaRPr lang="en-US" dirty="0"/>
          </a:p>
          <a:p>
            <a:r>
              <a:rPr lang="en-US" b="1" dirty="0"/>
              <a:t>Providing Information (Explaining &amp; Expanding Learning)</a:t>
            </a:r>
          </a:p>
          <a:p>
            <a:r>
              <a:rPr lang="en-US" b="1" dirty="0"/>
              <a:t>What it means:</a:t>
            </a:r>
            <a:br>
              <a:rPr lang="en-US" dirty="0"/>
            </a:br>
            <a:r>
              <a:rPr lang="en-US" dirty="0"/>
              <a:t>The teacher adds information to help children understand what they are doing, seeing, or learning.</a:t>
            </a:r>
          </a:p>
          <a:p>
            <a:r>
              <a:rPr lang="en-US" b="1" dirty="0"/>
              <a:t>What it looks like:</a:t>
            </a:r>
            <a:endParaRPr lang="en-US" dirty="0"/>
          </a:p>
          <a:p>
            <a:r>
              <a:rPr lang="en-US" dirty="0"/>
              <a:t>Naming objects, colors, or actions </a:t>
            </a:r>
          </a:p>
          <a:p>
            <a:r>
              <a:rPr lang="en-US" dirty="0"/>
              <a:t>Explaining how something works </a:t>
            </a:r>
          </a:p>
          <a:p>
            <a:r>
              <a:rPr lang="en-US" dirty="0"/>
              <a:t>Connecting to what the child is doing </a:t>
            </a:r>
          </a:p>
          <a:p>
            <a:r>
              <a:rPr lang="en-US" b="1" dirty="0"/>
              <a:t>Example:</a:t>
            </a:r>
            <a:br>
              <a:rPr lang="en-US" dirty="0"/>
            </a:br>
            <a:r>
              <a:rPr lang="en-US" dirty="0"/>
              <a:t>Instead of: </a:t>
            </a:r>
            <a:r>
              <a:rPr lang="en-US" i="1" dirty="0"/>
              <a:t>“That’s blue.”</a:t>
            </a:r>
            <a:br>
              <a:rPr lang="en-US" dirty="0"/>
            </a:br>
            <a:r>
              <a:rPr lang="en-US" dirty="0"/>
              <a:t>Try: </a:t>
            </a:r>
            <a:r>
              <a:rPr lang="en-US" i="1" dirty="0"/>
              <a:t>“That’s a blue block—it’s the same color as your shirt!”</a:t>
            </a:r>
            <a:endParaRPr lang="en-US" dirty="0"/>
          </a:p>
          <a:p>
            <a:r>
              <a:rPr lang="en-US" b="1" dirty="0"/>
              <a:t>Key idea:</a:t>
            </a:r>
            <a:r>
              <a:rPr lang="en-US" dirty="0"/>
              <a:t> Help children </a:t>
            </a:r>
            <a:r>
              <a:rPr lang="en-US" b="1" dirty="0"/>
              <a:t>learn more about the world through your words.</a:t>
            </a:r>
          </a:p>
          <a:p>
            <a:endParaRPr lang="en-US" b="1" dirty="0"/>
          </a:p>
          <a:p>
            <a:r>
              <a:rPr lang="en-US" b="1" dirty="0"/>
              <a:t>Encouragement &amp; Affirmation (Clear--to the point meaningful feedback)</a:t>
            </a:r>
          </a:p>
          <a:p>
            <a:r>
              <a:rPr lang="en-US" b="1" dirty="0"/>
              <a:t>What it means:</a:t>
            </a:r>
            <a:br>
              <a:rPr lang="en-US" dirty="0"/>
            </a:br>
            <a:r>
              <a:rPr lang="en-US" dirty="0"/>
              <a:t>The teacher notices children’s efforts and gives feedback that tells them what they did well and why it matters.</a:t>
            </a:r>
          </a:p>
          <a:p>
            <a:r>
              <a:rPr lang="en-US" b="1" dirty="0"/>
              <a:t>What it looks like:</a:t>
            </a:r>
            <a:endParaRPr lang="en-US" dirty="0"/>
          </a:p>
          <a:p>
            <a:r>
              <a:rPr lang="en-US" dirty="0"/>
              <a:t>Describing effort or strategy </a:t>
            </a:r>
          </a:p>
          <a:p>
            <a:r>
              <a:rPr lang="en-US" dirty="0"/>
              <a:t>Highlighting persistence </a:t>
            </a:r>
          </a:p>
          <a:p>
            <a:r>
              <a:rPr lang="en-US" dirty="0"/>
              <a:t>Giving specific praise </a:t>
            </a:r>
          </a:p>
          <a:p>
            <a:r>
              <a:rPr lang="en-US" b="1" dirty="0"/>
              <a:t>Example:</a:t>
            </a:r>
            <a:br>
              <a:rPr lang="en-US" dirty="0"/>
            </a:br>
            <a:r>
              <a:rPr lang="en-US" dirty="0"/>
              <a:t>Instead of: </a:t>
            </a:r>
            <a:r>
              <a:rPr lang="en-US" i="1" dirty="0"/>
              <a:t>“Good job!”</a:t>
            </a:r>
            <a:br>
              <a:rPr lang="en-US" dirty="0"/>
            </a:br>
            <a:r>
              <a:rPr lang="en-US" dirty="0"/>
              <a:t>Try: </a:t>
            </a:r>
            <a:r>
              <a:rPr lang="en-US" i="1" dirty="0"/>
              <a:t>“You kept trying until it worked—that shows great problem-solving!”</a:t>
            </a:r>
            <a:endParaRPr lang="en-US" dirty="0"/>
          </a:p>
          <a:p>
            <a:r>
              <a:rPr lang="en-US" b="1" dirty="0"/>
              <a:t>Key idea:</a:t>
            </a:r>
            <a:r>
              <a:rPr lang="en-US" dirty="0"/>
              <a:t> Help children understand </a:t>
            </a:r>
            <a:r>
              <a:rPr lang="en-US" b="1" dirty="0"/>
              <a:t>what they did and build confidence.</a:t>
            </a:r>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B0E82EB-5D84-016F-8A91-D246D992E6C8}"/>
              </a:ext>
            </a:extLst>
          </p:cNvPr>
          <p:cNvSpPr>
            <a:spLocks noGrp="1"/>
          </p:cNvSpPr>
          <p:nvPr>
            <p:ph type="sldNum" sz="quarter" idx="5"/>
          </p:nvPr>
        </p:nvSpPr>
        <p:spPr/>
        <p:txBody>
          <a:bodyPr/>
          <a:lstStyle/>
          <a:p>
            <a:fld id="{CAEDB800-816C-5942-8E78-0867ED45CBE9}" type="slidenum">
              <a:rPr lang="en-US" smtClean="0"/>
              <a:t>20</a:t>
            </a:fld>
            <a:endParaRPr lang="en-US"/>
          </a:p>
        </p:txBody>
      </p:sp>
    </p:spTree>
    <p:extLst>
      <p:ext uri="{BB962C8B-B14F-4D97-AF65-F5344CB8AC3E}">
        <p14:creationId xmlns:p14="http://schemas.microsoft.com/office/powerpoint/2010/main" val="367634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21</a:t>
            </a:fld>
            <a:endParaRPr lang="en-US"/>
          </a:p>
        </p:txBody>
      </p:sp>
    </p:spTree>
    <p:extLst>
      <p:ext uri="{BB962C8B-B14F-4D97-AF65-F5344CB8AC3E}">
        <p14:creationId xmlns:p14="http://schemas.microsoft.com/office/powerpoint/2010/main" val="27693922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D2C2C-7341-C439-4131-69F88C39C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794B0-0916-67F2-1478-06DE2D1045FE}"/>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F744C7D-BC2D-8B84-2B1F-A1394B094B05}"/>
              </a:ext>
            </a:extLst>
          </p:cNvPr>
          <p:cNvSpPr>
            <a:spLocks noGrp="1"/>
          </p:cNvSpPr>
          <p:nvPr>
            <p:ph type="body" idx="1"/>
          </p:nvPr>
        </p:nvSpPr>
        <p:spPr/>
        <p:txBody>
          <a:bodyPr/>
          <a:lstStyle/>
          <a:p>
            <a:r>
              <a:rPr lang="en-US" dirty="0"/>
              <a:t>(4 min)</a:t>
            </a:r>
          </a:p>
          <a:p>
            <a:r>
              <a:rPr lang="en-US" dirty="0"/>
              <a:t>In this toddler classroom, the teacher provides hints, assistance, and information to help the children succeed in building with different hands-on materials.</a:t>
            </a:r>
          </a:p>
          <a:p>
            <a:r>
              <a:rPr lang="en-US" b="1" dirty="0"/>
              <a:t>Scaffolding</a:t>
            </a:r>
            <a:r>
              <a:rPr lang="en-US" dirty="0"/>
              <a:t> ● The teacher assists a child making a chain with toy elephants. The teacher says, “There’s your purple one. I started it off for you so now you can hook another one in. How do you hook it in?”</a:t>
            </a:r>
          </a:p>
          <a:p>
            <a:r>
              <a:rPr lang="en-US" b="1" dirty="0"/>
              <a:t>Providing Information </a:t>
            </a:r>
            <a:r>
              <a:rPr lang="en-US" dirty="0"/>
              <a:t>● The teacher provides clarification to a child participating in the hands-on activity of making a chain with toy elephants by saying, “This is a blue.”</a:t>
            </a:r>
          </a:p>
          <a:p>
            <a:r>
              <a:rPr lang="en-US" b="1" dirty="0"/>
              <a:t>Encouragement and Affirmation </a:t>
            </a:r>
            <a:r>
              <a:rPr lang="en-US" dirty="0"/>
              <a:t>● The teacher recognizes the children’s efforts and offers specific feedback by saying, “Good job, that’s the way you hook it in,” and “Let’s see how tall you can build.”</a:t>
            </a:r>
          </a:p>
        </p:txBody>
      </p:sp>
      <p:sp>
        <p:nvSpPr>
          <p:cNvPr id="4" name="Slide Number Placeholder 3">
            <a:extLst>
              <a:ext uri="{FF2B5EF4-FFF2-40B4-BE49-F238E27FC236}">
                <a16:creationId xmlns:a16="http://schemas.microsoft.com/office/drawing/2014/main" id="{8B598BBE-ECA6-CAD9-F7EB-34C841FE4D46}"/>
              </a:ext>
            </a:extLst>
          </p:cNvPr>
          <p:cNvSpPr>
            <a:spLocks noGrp="1"/>
          </p:cNvSpPr>
          <p:nvPr>
            <p:ph type="sldNum" sz="quarter" idx="5"/>
          </p:nvPr>
        </p:nvSpPr>
        <p:spPr/>
        <p:txBody>
          <a:bodyPr/>
          <a:lstStyle/>
          <a:p>
            <a:fld id="{CAEDB800-816C-5942-8E78-0867ED45CBE9}" type="slidenum">
              <a:rPr lang="en-US" smtClean="0"/>
              <a:t>22</a:t>
            </a:fld>
            <a:endParaRPr lang="en-US"/>
          </a:p>
        </p:txBody>
      </p:sp>
    </p:spTree>
    <p:extLst>
      <p:ext uri="{BB962C8B-B14F-4D97-AF65-F5344CB8AC3E}">
        <p14:creationId xmlns:p14="http://schemas.microsoft.com/office/powerpoint/2010/main" val="1597893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E628B-E47C-741A-4FC5-52DF83536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DB783-AF27-7BE0-9701-71730A5CD07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C81E3EF5-2BB7-25E9-C131-4A4D3B1C7CBF}"/>
              </a:ext>
            </a:extLst>
          </p:cNvPr>
          <p:cNvSpPr>
            <a:spLocks noGrp="1"/>
          </p:cNvSpPr>
          <p:nvPr>
            <p:ph type="body" idx="1"/>
          </p:nvPr>
        </p:nvSpPr>
        <p:spPr/>
        <p:txBody>
          <a:bodyPr/>
          <a:lstStyle/>
          <a:p>
            <a:r>
              <a:rPr lang="en-US" dirty="0"/>
              <a:t>(2 min)</a:t>
            </a:r>
          </a:p>
          <a:p>
            <a:r>
              <a:rPr lang="en-US" b="1" dirty="0"/>
              <a:t>(Read slide)</a:t>
            </a:r>
            <a:endParaRPr lang="en-US" dirty="0"/>
          </a:p>
        </p:txBody>
      </p:sp>
      <p:sp>
        <p:nvSpPr>
          <p:cNvPr id="4" name="Slide Number Placeholder 3">
            <a:extLst>
              <a:ext uri="{FF2B5EF4-FFF2-40B4-BE49-F238E27FC236}">
                <a16:creationId xmlns:a16="http://schemas.microsoft.com/office/drawing/2014/main" id="{CB634CA1-C9E0-6241-AB69-51776F410A52}"/>
              </a:ext>
            </a:extLst>
          </p:cNvPr>
          <p:cNvSpPr>
            <a:spLocks noGrp="1"/>
          </p:cNvSpPr>
          <p:nvPr>
            <p:ph type="sldNum" sz="quarter" idx="5"/>
          </p:nvPr>
        </p:nvSpPr>
        <p:spPr/>
        <p:txBody>
          <a:bodyPr/>
          <a:lstStyle/>
          <a:p>
            <a:fld id="{CAEDB800-816C-5942-8E78-0867ED45CBE9}" type="slidenum">
              <a:rPr lang="en-US" smtClean="0"/>
              <a:t>23</a:t>
            </a:fld>
            <a:endParaRPr lang="en-US"/>
          </a:p>
        </p:txBody>
      </p:sp>
    </p:spTree>
    <p:extLst>
      <p:ext uri="{BB962C8B-B14F-4D97-AF65-F5344CB8AC3E}">
        <p14:creationId xmlns:p14="http://schemas.microsoft.com/office/powerpoint/2010/main" val="422493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E0DC-EA5E-EDC8-7A1A-D0CD638638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0D9C1D-D476-FA03-EA7A-2ADED3CB4F0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4A41992-5F6A-8004-3DA3-9127645BC90E}"/>
              </a:ext>
            </a:extLst>
          </p:cNvPr>
          <p:cNvSpPr>
            <a:spLocks noGrp="1"/>
          </p:cNvSpPr>
          <p:nvPr>
            <p:ph type="body" idx="1"/>
          </p:nvPr>
        </p:nvSpPr>
        <p:spPr/>
        <p:txBody>
          <a:bodyPr/>
          <a:lstStyle/>
          <a:p>
            <a:r>
              <a:rPr lang="en-US" dirty="0"/>
              <a:t>(2 min)</a:t>
            </a:r>
          </a:p>
          <a:p>
            <a:r>
              <a:rPr lang="en-US" b="1" dirty="0"/>
              <a:t>(Read slide)</a:t>
            </a:r>
            <a:endParaRPr lang="en-US" dirty="0"/>
          </a:p>
        </p:txBody>
      </p:sp>
      <p:sp>
        <p:nvSpPr>
          <p:cNvPr id="4" name="Slide Number Placeholder 3">
            <a:extLst>
              <a:ext uri="{FF2B5EF4-FFF2-40B4-BE49-F238E27FC236}">
                <a16:creationId xmlns:a16="http://schemas.microsoft.com/office/drawing/2014/main" id="{B4AD9FEB-FAE6-73CC-256B-DF0302D26B95}"/>
              </a:ext>
            </a:extLst>
          </p:cNvPr>
          <p:cNvSpPr>
            <a:spLocks noGrp="1"/>
          </p:cNvSpPr>
          <p:nvPr>
            <p:ph type="sldNum" sz="quarter" idx="5"/>
          </p:nvPr>
        </p:nvSpPr>
        <p:spPr/>
        <p:txBody>
          <a:bodyPr/>
          <a:lstStyle/>
          <a:p>
            <a:fld id="{CAEDB800-816C-5942-8E78-0867ED45CBE9}" type="slidenum">
              <a:rPr lang="en-US" smtClean="0"/>
              <a:t>24</a:t>
            </a:fld>
            <a:endParaRPr lang="en-US"/>
          </a:p>
        </p:txBody>
      </p:sp>
    </p:spTree>
    <p:extLst>
      <p:ext uri="{BB962C8B-B14F-4D97-AF65-F5344CB8AC3E}">
        <p14:creationId xmlns:p14="http://schemas.microsoft.com/office/powerpoint/2010/main" val="1653099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“You noticed it keeps falling—what do you think is making it unstable?”</a:t>
            </a:r>
          </a:p>
          <a:p>
            <a:endParaRPr lang="en-US" dirty="0"/>
          </a:p>
          <a:p>
            <a:r>
              <a:rPr lang="en-US" dirty="0"/>
              <a:t>The teacher can deepen thinking by asking:</a:t>
            </a:r>
          </a:p>
          <a:p>
            <a:r>
              <a:rPr lang="en-US" b="1" dirty="0"/>
              <a:t>“Why do you think it keeps falling?”</a:t>
            </a:r>
            <a:r>
              <a:rPr lang="en-US" dirty="0"/>
              <a:t> </a:t>
            </a:r>
            <a:r>
              <a:rPr lang="en-US" i="1" dirty="0"/>
              <a:t>(cause and effect)</a:t>
            </a:r>
            <a:r>
              <a:rPr lang="en-US" dirty="0"/>
              <a:t> </a:t>
            </a:r>
          </a:p>
          <a:p>
            <a:r>
              <a:rPr lang="en-US" b="1" dirty="0"/>
              <a:t>“What could we try differently?”</a:t>
            </a:r>
            <a:r>
              <a:rPr lang="en-US" dirty="0"/>
              <a:t> </a:t>
            </a:r>
            <a:r>
              <a:rPr lang="en-US" i="1" dirty="0"/>
              <a:t>(problem-solving)</a:t>
            </a:r>
            <a:r>
              <a:rPr lang="en-US" dirty="0"/>
              <a:t> </a:t>
            </a:r>
          </a:p>
          <a:p>
            <a:r>
              <a:rPr lang="en-US" b="1" dirty="0"/>
              <a:t>“What do you predict will happen if we use smaller blocks?”</a:t>
            </a:r>
            <a:r>
              <a:rPr lang="en-US" dirty="0"/>
              <a:t> </a:t>
            </a:r>
            <a:r>
              <a:rPr lang="en-US" i="1" dirty="0"/>
              <a:t>(prediction)</a:t>
            </a:r>
            <a:endParaRPr lang="en-US"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25</a:t>
            </a:fld>
            <a:endParaRPr lang="en-US"/>
          </a:p>
        </p:txBody>
      </p:sp>
    </p:spTree>
    <p:extLst>
      <p:ext uri="{BB962C8B-B14F-4D97-AF65-F5344CB8AC3E}">
        <p14:creationId xmlns:p14="http://schemas.microsoft.com/office/powerpoint/2010/main" val="2899043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DC86-9EC1-E8AE-6F69-169419734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CCA2DB-CEA0-C92D-A52E-08ACF2F4CC1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1AA4D0D-8094-A9C4-D426-CC3E5C517961}"/>
              </a:ext>
            </a:extLst>
          </p:cNvPr>
          <p:cNvSpPr>
            <a:spLocks noGrp="1"/>
          </p:cNvSpPr>
          <p:nvPr>
            <p:ph type="body" idx="1"/>
          </p:nvPr>
        </p:nvSpPr>
        <p:spPr/>
        <p:txBody>
          <a:bodyPr/>
          <a:lstStyle/>
          <a:p>
            <a:r>
              <a:rPr lang="en-US" dirty="0"/>
              <a:t>(4 min)</a:t>
            </a:r>
          </a:p>
          <a:p>
            <a:r>
              <a:rPr lang="en-US" dirty="0"/>
              <a:t>During center time, the teacher engages a few students in an extended conversation about making shapes with pretend tools.</a:t>
            </a:r>
          </a:p>
          <a:p>
            <a:endParaRPr lang="en-US" dirty="0"/>
          </a:p>
          <a:p>
            <a:r>
              <a:rPr lang="en-US" b="1" u="sng" dirty="0"/>
              <a:t>After Video:</a:t>
            </a:r>
          </a:p>
          <a:p>
            <a:r>
              <a:rPr lang="en-US" b="1" dirty="0"/>
              <a:t>Frequent Conversation </a:t>
            </a:r>
            <a:r>
              <a:rPr lang="en-US" dirty="0"/>
              <a:t>-The teacher talks regularly with the students in the dramatic play area and maintains back-and-forth exchanges by asking additional questions related to the students’ responses.</a:t>
            </a:r>
          </a:p>
          <a:p>
            <a:endParaRPr lang="en-US" b="1" u="sng" dirty="0"/>
          </a:p>
          <a:p>
            <a:r>
              <a:rPr lang="en-US" b="1" dirty="0"/>
              <a:t>Open-Ended Questions </a:t>
            </a:r>
            <a:r>
              <a:rPr lang="en-US" dirty="0"/>
              <a:t>- The teacher asks many open-ended questions. She asks a student who is playing with tools, “What are you building?” She then asks him, “Why are you cutting a rectangle?” </a:t>
            </a:r>
          </a:p>
          <a:p>
            <a:endParaRPr lang="en-US" b="1" u="sng" dirty="0"/>
          </a:p>
          <a:p>
            <a:r>
              <a:rPr lang="en-US" b="1" dirty="0"/>
              <a:t>Repetition and Extension </a:t>
            </a:r>
            <a:r>
              <a:rPr lang="en-US" dirty="0"/>
              <a:t>-The teacher acknowledges the student’s comments by repeating some of the words they use in their conversation</a:t>
            </a:r>
          </a:p>
          <a:p>
            <a:endParaRPr lang="en-US" b="1" u="sng" dirty="0"/>
          </a:p>
          <a:p>
            <a:r>
              <a:rPr lang="en-US" b="1" dirty="0"/>
              <a:t>Self- and Parallel Talk </a:t>
            </a:r>
            <a:r>
              <a:rPr lang="en-US" dirty="0"/>
              <a:t>- The teacher provides language for some of the students’ actions when she says, “Look at you sharing; you’re sharing those tools.”</a:t>
            </a:r>
            <a:endParaRPr lang="en-US" b="1" u="sng" dirty="0"/>
          </a:p>
        </p:txBody>
      </p:sp>
      <p:sp>
        <p:nvSpPr>
          <p:cNvPr id="4" name="Slide Number Placeholder 3">
            <a:extLst>
              <a:ext uri="{FF2B5EF4-FFF2-40B4-BE49-F238E27FC236}">
                <a16:creationId xmlns:a16="http://schemas.microsoft.com/office/drawing/2014/main" id="{01484841-AD11-470C-A32D-8FE4998F30EB}"/>
              </a:ext>
            </a:extLst>
          </p:cNvPr>
          <p:cNvSpPr>
            <a:spLocks noGrp="1"/>
          </p:cNvSpPr>
          <p:nvPr>
            <p:ph type="sldNum" sz="quarter" idx="5"/>
          </p:nvPr>
        </p:nvSpPr>
        <p:spPr/>
        <p:txBody>
          <a:bodyPr/>
          <a:lstStyle/>
          <a:p>
            <a:fld id="{CAEDB800-816C-5942-8E78-0867ED45CBE9}" type="slidenum">
              <a:rPr lang="en-US" smtClean="0"/>
              <a:t>26</a:t>
            </a:fld>
            <a:endParaRPr lang="en-US"/>
          </a:p>
        </p:txBody>
      </p:sp>
    </p:spTree>
    <p:extLst>
      <p:ext uri="{BB962C8B-B14F-4D97-AF65-F5344CB8AC3E}">
        <p14:creationId xmlns:p14="http://schemas.microsoft.com/office/powerpoint/2010/main" val="259198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“Let’s bring it all together.” Same goal—different levels.</a:t>
            </a:r>
          </a:p>
          <a:p>
            <a:endParaRPr lang="en-US" dirty="0"/>
          </a:p>
          <a:p>
            <a:r>
              <a:rPr lang="en-US" dirty="0"/>
              <a:t>Explain progression clearly.</a:t>
            </a:r>
          </a:p>
          <a:p>
            <a:endParaRPr lang="en-US" dirty="0"/>
          </a:p>
          <a:p>
            <a:r>
              <a:rPr lang="en-US" dirty="0"/>
              <a:t>“Infants → we RESPOND.” </a:t>
            </a:r>
          </a:p>
          <a:p>
            <a:r>
              <a:rPr lang="en-US" dirty="0"/>
              <a:t>“Toddlers → we ENGAGE.”</a:t>
            </a:r>
          </a:p>
          <a:p>
            <a:r>
              <a:rPr lang="en-US" dirty="0"/>
              <a:t> “Pre-K → we EXTEND.”</a:t>
            </a:r>
          </a:p>
          <a:p>
            <a:r>
              <a:rPr lang="en-US" dirty="0"/>
              <a:t>“But the heart of it all… is connection.”</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27</a:t>
            </a:fld>
            <a:endParaRPr lang="en-US"/>
          </a:p>
        </p:txBody>
      </p:sp>
    </p:spTree>
    <p:extLst>
      <p:ext uri="{BB962C8B-B14F-4D97-AF65-F5344CB8AC3E}">
        <p14:creationId xmlns:p14="http://schemas.microsoft.com/office/powerpoint/2010/main" val="1306826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Drop action plan in chat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pause here! It’s time to reflect on your current CLASS data. </a:t>
            </a:r>
            <a:r>
              <a:rPr lang="en-US" sz="1200" dirty="0">
                <a:latin typeface="Arial" panose="020B0604020202020204" pitchFamily="34" charset="0"/>
                <a:cs typeface="Arial" panose="020B0604020202020204" pitchFamily="34" charset="0"/>
              </a:rPr>
              <a:t>What’s one CLASS strategy you’ll focus on next week? (asking open-ended questions, self-and parallel talk, being more responsive to the children’s needs, using more encouragement and affirmations, getting on the child’s level, or having back-and-forth exchanges)</a:t>
            </a:r>
          </a:p>
          <a:p>
            <a:pPr marL="0" lvl="0" indent="0" eaLnBrk="0" fontAlgn="base" hangingPunct="0">
              <a:lnSpc>
                <a:spcPct val="100000"/>
              </a:lnSpc>
              <a:spcBef>
                <a:spcPct val="0"/>
              </a:spcBef>
              <a:spcAft>
                <a:spcPct val="0"/>
              </a:spcAft>
              <a:buFontTx/>
              <a:buChar char="•"/>
            </a:pPr>
            <a:r>
              <a:rPr lang="en-US" altLang="en-US" sz="1200" dirty="0">
                <a:solidFill>
                  <a:schemeClr val="tx1"/>
                </a:solidFill>
                <a:latin typeface="Arial" panose="020B0604020202020204" pitchFamily="34" charset="0"/>
                <a:cs typeface="Arial" panose="020B0604020202020204" pitchFamily="34" charset="0"/>
              </a:rPr>
              <a:t> Interactions shape children’s learning and development </a:t>
            </a:r>
          </a:p>
          <a:p>
            <a:pPr marL="0" lvl="0" indent="0" eaLnBrk="0" fontAlgn="base" hangingPunct="0">
              <a:lnSpc>
                <a:spcPct val="100000"/>
              </a:lnSpc>
              <a:spcBef>
                <a:spcPct val="0"/>
              </a:spcBef>
              <a:spcAft>
                <a:spcPct val="0"/>
              </a:spcAft>
              <a:buFontTx/>
              <a:buChar char="•"/>
            </a:pPr>
            <a:r>
              <a:rPr lang="en-US" altLang="en-US" sz="1200" dirty="0">
                <a:solidFill>
                  <a:schemeClr val="tx1"/>
                </a:solidFill>
                <a:latin typeface="Arial" panose="020B0604020202020204" pitchFamily="34" charset="0"/>
                <a:cs typeface="Arial" panose="020B0604020202020204" pitchFamily="34" charset="0"/>
              </a:rPr>
              <a:t> Small, intentional moments make a big difference </a:t>
            </a:r>
          </a:p>
          <a:p>
            <a:pPr marL="0" lvl="0" indent="0" eaLnBrk="0" fontAlgn="base" hangingPunct="0">
              <a:lnSpc>
                <a:spcPct val="100000"/>
              </a:lnSpc>
              <a:spcBef>
                <a:spcPct val="0"/>
              </a:spcBef>
              <a:spcAft>
                <a:spcPct val="0"/>
              </a:spcAft>
              <a:buFontTx/>
              <a:buChar char="•"/>
            </a:pPr>
            <a:r>
              <a:rPr lang="en-US" altLang="en-US" sz="1200" dirty="0">
                <a:solidFill>
                  <a:schemeClr val="tx1"/>
                </a:solidFill>
                <a:latin typeface="Arial" panose="020B0604020202020204" pitchFamily="34" charset="0"/>
                <a:cs typeface="Arial" panose="020B0604020202020204" pitchFamily="34" charset="0"/>
              </a:rPr>
              <a:t> Reflection helps us grow and refine our practice, which looks different across</a:t>
            </a:r>
          </a:p>
          <a:p>
            <a:pPr marL="0" lvl="0" indent="0" eaLnBrk="0" fontAlgn="base" hangingPunct="0">
              <a:lnSpc>
                <a:spcPct val="100000"/>
              </a:lnSpc>
              <a:spcBef>
                <a:spcPct val="0"/>
              </a:spcBef>
              <a:spcAft>
                <a:spcPct val="0"/>
              </a:spcAft>
              <a:buNone/>
            </a:pPr>
            <a:r>
              <a:rPr lang="en-US" altLang="en-US" sz="1200" dirty="0">
                <a:solidFill>
                  <a:schemeClr val="tx1"/>
                </a:solidFill>
                <a:latin typeface="Arial" panose="020B0604020202020204" pitchFamily="34" charset="0"/>
                <a:cs typeface="Arial" panose="020B0604020202020204" pitchFamily="34" charset="0"/>
              </a:rPr>
              <a:t>  ages—but the purpose stays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28</a:t>
            </a:fld>
            <a:endParaRPr lang="en-US"/>
          </a:p>
        </p:txBody>
      </p:sp>
    </p:spTree>
    <p:extLst>
      <p:ext uri="{BB962C8B-B14F-4D97-AF65-F5344CB8AC3E}">
        <p14:creationId xmlns:p14="http://schemas.microsoft.com/office/powerpoint/2010/main" val="288271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FCE25E2B-DC8A-C946-B71C-34794608FF3E}" type="slidenum">
              <a:rPr lang="en-US" smtClean="0"/>
              <a:t>29</a:t>
            </a:fld>
            <a:endParaRPr lang="en-US"/>
          </a:p>
        </p:txBody>
      </p:sp>
    </p:spTree>
    <p:extLst>
      <p:ext uri="{BB962C8B-B14F-4D97-AF65-F5344CB8AC3E}">
        <p14:creationId xmlns:p14="http://schemas.microsoft.com/office/powerpoint/2010/main" val="391131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r>
              <a:rPr lang="en-US" dirty="0"/>
              <a:t>Welcome, everyone! I’m so glad you’re here. Today is about reflection, growth, and celebrating the meaningful work you do every single day. This is not about being perfect—it’s about being intentional.”</a:t>
            </a:r>
          </a:p>
          <a:p>
            <a:endParaRPr lang="en-US" dirty="0"/>
          </a:p>
          <a:p>
            <a:r>
              <a:rPr lang="en-US" dirty="0"/>
              <a:t>Set norms:</a:t>
            </a:r>
          </a:p>
          <a:p>
            <a:r>
              <a:rPr lang="en-US" dirty="0"/>
              <a:t>This is a safe space!</a:t>
            </a:r>
          </a:p>
          <a:p>
            <a:r>
              <a:rPr lang="en-US" dirty="0"/>
              <a:t>We focus on strengths first!</a:t>
            </a:r>
          </a:p>
          <a:p>
            <a:r>
              <a:rPr lang="en-US" dirty="0"/>
              <a:t>We grow together!</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3</a:t>
            </a:fld>
            <a:endParaRPr lang="en-US"/>
          </a:p>
        </p:txBody>
      </p:sp>
    </p:spTree>
    <p:extLst>
      <p:ext uri="{BB962C8B-B14F-4D97-AF65-F5344CB8AC3E}">
        <p14:creationId xmlns:p14="http://schemas.microsoft.com/office/powerpoint/2010/main" val="269028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100"/>
              <a:buFont typeface="Arial"/>
              <a:buNone/>
            </a:pPr>
            <a:br>
              <a:rPr lang="en-US" dirty="0"/>
            </a:br>
            <a:r>
              <a:rPr lang="en-US" dirty="0"/>
              <a:t>(1 min)</a:t>
            </a:r>
          </a:p>
          <a:p>
            <a:r>
              <a:rPr lang="en-US" dirty="0"/>
              <a:t>“Keep these objectives in mind—but don’t feel like you have to do everything.</a:t>
            </a:r>
            <a:br>
              <a:rPr lang="en-US" dirty="0"/>
            </a:br>
            <a:r>
              <a:rPr lang="en-US" dirty="0"/>
              <a:t>If you leave today with </a:t>
            </a:r>
            <a:r>
              <a:rPr lang="en-US" b="1" dirty="0"/>
              <a:t>one idea, one shift, one strategy</a:t>
            </a:r>
            <a:r>
              <a:rPr lang="en-US" dirty="0"/>
              <a:t>, that’s success.”</a:t>
            </a:r>
          </a:p>
          <a:p>
            <a:endParaRPr lang="en-US" dirty="0"/>
          </a:p>
          <a:p>
            <a:r>
              <a:rPr lang="en-US" dirty="0"/>
              <a:t>“Let’s take a moment to ground ourselves in what we are hoping to accomplish today.”</a:t>
            </a:r>
          </a:p>
          <a:p>
            <a:r>
              <a:rPr lang="en-US" dirty="0"/>
              <a:t>Go through each objective with clarity and purpose:</a:t>
            </a:r>
          </a:p>
          <a:p>
            <a:r>
              <a:rPr lang="en-US" b="1" dirty="0"/>
              <a:t>Reflect on real classroom videos</a:t>
            </a:r>
            <a:br>
              <a:rPr lang="en-US" dirty="0"/>
            </a:br>
            <a:r>
              <a:rPr lang="en-US" dirty="0"/>
              <a:t>“We are going to watch real classroom moments—not perfect ones, but authentic ones. The goal is to slow down our thinking and notice what is happening in interactions.”</a:t>
            </a:r>
          </a:p>
          <a:p>
            <a:r>
              <a:rPr lang="en-US" b="1" dirty="0"/>
              <a:t>Strengthen CLASS-aligned practices</a:t>
            </a:r>
            <a:br>
              <a:rPr lang="en-US" dirty="0"/>
            </a:br>
            <a:r>
              <a:rPr lang="en-US" dirty="0"/>
              <a:t>“This connects directly to CLASS—not as a tool to measure, but as a guide to strengthen what we already do. We’ll look across infants, toddlers, and Pre-K to see how interactions grow over time.”</a:t>
            </a:r>
          </a:p>
          <a:p>
            <a:r>
              <a:rPr lang="en-US" b="1" dirty="0"/>
              <a:t>Apply intentional strategies</a:t>
            </a:r>
            <a:br>
              <a:rPr lang="en-US" dirty="0"/>
            </a:br>
            <a:r>
              <a:rPr lang="en-US" dirty="0"/>
              <a:t>“This is not about adding more to your day—it’s about being more intentional in the moments that already exist, like play, routines, and conversations.”</a:t>
            </a:r>
          </a:p>
          <a:p>
            <a:r>
              <a:rPr lang="en-US" b="1" dirty="0"/>
              <a:t>Engage in data-informed reflection</a:t>
            </a:r>
            <a:br>
              <a:rPr lang="en-US" dirty="0"/>
            </a:br>
            <a:r>
              <a:rPr lang="en-US" dirty="0"/>
              <a:t>“We will briefly think about what data tells us—where educators are strong and where growth is possible. This helps us focus our energy in meaningful ways.”</a:t>
            </a:r>
          </a:p>
          <a:p>
            <a:r>
              <a:rPr lang="en-US" b="1" dirty="0"/>
              <a:t>Create an actionable plan</a:t>
            </a:r>
            <a:br>
              <a:rPr lang="en-US" dirty="0"/>
            </a:br>
            <a:r>
              <a:rPr lang="en-US" dirty="0"/>
              <a:t>“By the end, you will walk away with one small, realistic step you can try tomorrow. Small changes in interactions can make a big difference.”</a:t>
            </a:r>
          </a:p>
          <a:p>
            <a:pPr marL="0" lvl="0" indent="0" algn="l" rtl="0">
              <a:lnSpc>
                <a:spcPct val="100000"/>
              </a:lnSpc>
              <a:spcBef>
                <a:spcPts val="0"/>
              </a:spcBef>
              <a:spcAft>
                <a:spcPts val="0"/>
              </a:spcAft>
              <a:buClr>
                <a:schemeClr val="dk1"/>
              </a:buClr>
              <a:buSzPts val="1100"/>
              <a:buFont typeface="Arial"/>
              <a:buNone/>
            </a:pPr>
            <a:endParaRPr lang="en-US" dirty="0"/>
          </a:p>
          <a:p>
            <a:pPr marL="0" lvl="0" indent="0" algn="l" rtl="0">
              <a:lnSpc>
                <a:spcPct val="100000"/>
              </a:lnSpc>
              <a:spcBef>
                <a:spcPts val="0"/>
              </a:spcBef>
              <a:spcAft>
                <a:spcPts val="0"/>
              </a:spcAft>
              <a:buClr>
                <a:schemeClr val="dk1"/>
              </a:buClr>
              <a:buSzPts val="1100"/>
              <a:buFont typeface="Arial"/>
              <a:buNone/>
            </a:pPr>
            <a:r>
              <a:rPr lang="en-US" dirty="0"/>
              <a:t>“Everything we do today is meant to support you—not evaluate you. You are already doing powerful work, and today we’re building on that.</a:t>
            </a:r>
            <a:endParaRPr lang="en-US" dirty="0">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CAEDB800-816C-5942-8E78-0867ED45CBE9}" type="slidenum">
              <a:rPr lang="en-US" smtClean="0"/>
              <a:t>4</a:t>
            </a:fld>
            <a:endParaRPr lang="en-US"/>
          </a:p>
        </p:txBody>
      </p:sp>
    </p:spTree>
    <p:extLst>
      <p:ext uri="{BB962C8B-B14F-4D97-AF65-F5344CB8AC3E}">
        <p14:creationId xmlns:p14="http://schemas.microsoft.com/office/powerpoint/2010/main" val="2249897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(1 min)</a:t>
            </a:r>
          </a:p>
          <a:p>
            <a:r>
              <a:rPr lang="en-US" dirty="0"/>
              <a:t>“Everything we share today is meant to be practical—not just something you hear, but something you can use immediately.”</a:t>
            </a:r>
          </a:p>
        </p:txBody>
      </p:sp>
      <p:sp>
        <p:nvSpPr>
          <p:cNvPr id="4" name="Slide Number Placeholder 3"/>
          <p:cNvSpPr>
            <a:spLocks noGrp="1"/>
          </p:cNvSpPr>
          <p:nvPr>
            <p:ph type="sldNum" sz="quarter" idx="5"/>
          </p:nvPr>
        </p:nvSpPr>
        <p:spPr/>
        <p:txBody>
          <a:bodyPr/>
          <a:lstStyle/>
          <a:p>
            <a:fld id="{CAEDB800-816C-5942-8E78-0867ED45CBE9}" type="slidenum">
              <a:rPr lang="en-US" smtClean="0"/>
              <a:t>5</a:t>
            </a:fld>
            <a:endParaRPr lang="en-US"/>
          </a:p>
        </p:txBody>
      </p:sp>
    </p:spTree>
    <p:extLst>
      <p:ext uri="{BB962C8B-B14F-4D97-AF65-F5344CB8AC3E}">
        <p14:creationId xmlns:p14="http://schemas.microsoft.com/office/powerpoint/2010/main" val="2636228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(2 mins)</a:t>
            </a:r>
          </a:p>
          <a:p>
            <a:r>
              <a:rPr lang="en-US" dirty="0"/>
              <a:t>“Let me ask you—how many interactions do you think you have with children in a single day?”</a:t>
            </a:r>
          </a:p>
          <a:p>
            <a:r>
              <a:rPr lang="en-US" dirty="0"/>
              <a:t>(Pause)</a:t>
            </a:r>
          </a:p>
          <a:p>
            <a:r>
              <a:rPr lang="en-US" dirty="0"/>
              <a:t>“Hundreds.”</a:t>
            </a:r>
          </a:p>
          <a:p>
            <a:r>
              <a:rPr lang="en-US" dirty="0"/>
              <a:t>“And each one is shaping development.</a:t>
            </a:r>
          </a:p>
          <a:p>
            <a:endParaRPr lang="en-US" dirty="0"/>
          </a:p>
          <a:p>
            <a:r>
              <a:rPr lang="en-US" dirty="0"/>
              <a:t>“Children learn through relationships.”</a:t>
            </a:r>
          </a:p>
          <a:p>
            <a:r>
              <a:rPr lang="en-US" dirty="0"/>
              <a:t>Examples:</a:t>
            </a:r>
          </a:p>
          <a:p>
            <a:r>
              <a:rPr lang="en-US" dirty="0"/>
              <a:t>A smile builds trust</a:t>
            </a:r>
          </a:p>
          <a:p>
            <a:r>
              <a:rPr lang="en-US" dirty="0"/>
              <a:t>A question builds thinking</a:t>
            </a:r>
          </a:p>
          <a:p>
            <a:r>
              <a:rPr lang="en-US" dirty="0"/>
              <a:t>A response builds security</a:t>
            </a:r>
          </a:p>
          <a:p>
            <a:endParaRPr lang="en-US" dirty="0"/>
          </a:p>
          <a:p>
            <a:r>
              <a:rPr lang="en-US" dirty="0"/>
              <a:t>Key message: “Every interaction is shaping how a child feels, thinks, and learns.”</a:t>
            </a:r>
          </a:p>
          <a:p>
            <a:r>
              <a:rPr lang="en-US" b="1" dirty="0"/>
              <a:t>****Educators requested these resources during previous webinars!</a:t>
            </a:r>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6</a:t>
            </a:fld>
            <a:endParaRPr lang="en-US"/>
          </a:p>
        </p:txBody>
      </p:sp>
    </p:spTree>
    <p:extLst>
      <p:ext uri="{BB962C8B-B14F-4D97-AF65-F5344CB8AC3E}">
        <p14:creationId xmlns:p14="http://schemas.microsoft.com/office/powerpoint/2010/main" val="185833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sz="1200" kern="1200" dirty="0">
                <a:solidFill>
                  <a:schemeClr val="tx1"/>
                </a:solidFill>
                <a:effectLst/>
                <a:ea typeface="+mn-ea"/>
                <a:cs typeface="+mn-cs"/>
              </a:rPr>
              <a:t>Take a look at the chart to see how the CLASS tool is broken up at the first three age levels—from a single domain at the infant level, to the three domains in pre-K classrooms.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CLASS reminds us that </a:t>
            </a:r>
            <a:r>
              <a:rPr lang="en-US" b="0" dirty="0"/>
              <a:t>how we interact matters just as much as what we teach. </a:t>
            </a:r>
            <a:r>
              <a:rPr lang="en-US" dirty="0"/>
              <a:t>“It’s not about doing different things—it’s about doing the </a:t>
            </a:r>
            <a:r>
              <a:rPr lang="en-US" b="1" dirty="0"/>
              <a:t>same things more deeply</a:t>
            </a:r>
            <a:r>
              <a:rPr lang="en-US" dirty="0"/>
              <a:t>.”</a:t>
            </a:r>
          </a:p>
          <a:p>
            <a:endParaRPr lang="en-US" b="0" dirty="0"/>
          </a:p>
          <a:p>
            <a:endParaRPr lang="en-US" dirty="0"/>
          </a:p>
        </p:txBody>
      </p:sp>
      <p:sp>
        <p:nvSpPr>
          <p:cNvPr id="4" name="Slide Number Placeholder 3"/>
          <p:cNvSpPr>
            <a:spLocks noGrp="1"/>
          </p:cNvSpPr>
          <p:nvPr>
            <p:ph type="sldNum" sz="quarter" idx="5"/>
          </p:nvPr>
        </p:nvSpPr>
        <p:spPr/>
        <p:txBody>
          <a:bodyPr/>
          <a:lstStyle/>
          <a:p>
            <a:fld id="{CAEDB800-816C-5942-8E78-0867ED45CBE9}" type="slidenum">
              <a:rPr lang="en-US" smtClean="0"/>
              <a:t>7</a:t>
            </a:fld>
            <a:endParaRPr lang="en-US"/>
          </a:p>
        </p:txBody>
      </p:sp>
    </p:spTree>
    <p:extLst>
      <p:ext uri="{BB962C8B-B14F-4D97-AF65-F5344CB8AC3E}">
        <p14:creationId xmlns:p14="http://schemas.microsoft.com/office/powerpoint/2010/main" val="203411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6875D-D6E1-1E70-88E9-3B95075B7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A44FEB-B063-110C-0694-C6056F8EA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BFB882-AB16-B6B0-F5B2-34A8B34DFB35}"/>
              </a:ext>
            </a:extLst>
          </p:cNvPr>
          <p:cNvSpPr>
            <a:spLocks noGrp="1"/>
          </p:cNvSpPr>
          <p:nvPr>
            <p:ph type="body" idx="1"/>
          </p:nvPr>
        </p:nvSpPr>
        <p:spPr/>
        <p:txBody>
          <a:bodyPr/>
          <a:lstStyle/>
          <a:p>
            <a:r>
              <a:rPr lang="en-US" dirty="0"/>
              <a:t>(1 min)</a:t>
            </a:r>
          </a:p>
          <a:p>
            <a:r>
              <a:rPr lang="en-US" b="0" dirty="0"/>
              <a:t>Reflect on your current CLASS Observation Scores. First, review your dimensions of strength. Now, think about your targeted CLASS Dimensions to grow. </a:t>
            </a:r>
            <a:r>
              <a:rPr lang="en-US" dirty="0"/>
              <a:t>“Let’s look at this data not as numbers—but as a story.”</a:t>
            </a:r>
            <a:endParaRPr lang="en-US" b="0" dirty="0"/>
          </a:p>
          <a:p>
            <a:endParaRPr lang="en-US" dirty="0"/>
          </a:p>
        </p:txBody>
      </p:sp>
      <p:sp>
        <p:nvSpPr>
          <p:cNvPr id="4" name="Slide Number Placeholder 3">
            <a:extLst>
              <a:ext uri="{FF2B5EF4-FFF2-40B4-BE49-F238E27FC236}">
                <a16:creationId xmlns:a16="http://schemas.microsoft.com/office/drawing/2014/main" id="{25D81455-CA23-12CA-33A6-162010A3044E}"/>
              </a:ext>
            </a:extLst>
          </p:cNvPr>
          <p:cNvSpPr>
            <a:spLocks noGrp="1"/>
          </p:cNvSpPr>
          <p:nvPr>
            <p:ph type="sldNum" sz="quarter" idx="5"/>
          </p:nvPr>
        </p:nvSpPr>
        <p:spPr/>
        <p:txBody>
          <a:bodyPr/>
          <a:lstStyle/>
          <a:p>
            <a:fld id="{CAEDB800-816C-5942-8E78-0867ED45CBE9}" type="slidenum">
              <a:rPr lang="en-US" smtClean="0"/>
              <a:t>8</a:t>
            </a:fld>
            <a:endParaRPr lang="en-US"/>
          </a:p>
        </p:txBody>
      </p:sp>
    </p:spTree>
    <p:extLst>
      <p:ext uri="{BB962C8B-B14F-4D97-AF65-F5344CB8AC3E}">
        <p14:creationId xmlns:p14="http://schemas.microsoft.com/office/powerpoint/2010/main" val="121556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(1 min)</a:t>
            </a:r>
          </a:p>
          <a:p>
            <a:r>
              <a:rPr lang="en-US" dirty="0"/>
              <a:t>“These CLASS numbers help us see trends, not judgments. They tell us where children need more support and where teachers can use more tools.</a:t>
            </a:r>
          </a:p>
          <a:p>
            <a:r>
              <a:rPr lang="en-US" dirty="0"/>
              <a:t>Think of CLASS as a mirror — not a report card. Today’s strategies help bring those numbers to life in your everyday interactions.”</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CLASS® scores range from 1 to 7, showing how often and how well effective interactions are observed in classrooms.</a:t>
            </a:r>
          </a:p>
          <a:p>
            <a:r>
              <a:rPr lang="en-US" sz="1200" kern="1200" dirty="0">
                <a:solidFill>
                  <a:schemeClr val="tx1"/>
                </a:solidFill>
                <a:effectLst/>
                <a:ea typeface="+mn-ea"/>
                <a:cs typeface="+mn-cs"/>
              </a:rPr>
              <a:t>A score in the Low Range (1–2) means the behavior or interaction is observed rarely and at a lower quality — it might happen occasionally but not in a meaningful or consistent way.</a:t>
            </a:r>
          </a:p>
          <a:p>
            <a:r>
              <a:rPr lang="en-US" sz="1200" kern="1200" dirty="0">
                <a:solidFill>
                  <a:schemeClr val="tx1"/>
                </a:solidFill>
                <a:effectLst/>
                <a:ea typeface="+mn-ea"/>
                <a:cs typeface="+mn-cs"/>
              </a:rPr>
              <a:t>A Mid Range (3–5) score shows the behavior is seen sometimes and with varying quality — teachers demonstrate it with some children or during certain moments, but not consistently.</a:t>
            </a:r>
          </a:p>
          <a:p>
            <a:r>
              <a:rPr lang="en-US" sz="1200" kern="1200" dirty="0">
                <a:solidFill>
                  <a:schemeClr val="tx1"/>
                </a:solidFill>
                <a:effectLst/>
                <a:ea typeface="+mn-ea"/>
                <a:cs typeface="+mn-cs"/>
              </a:rPr>
              <a:t>The High Range (6–7) reflects consistent, high-quality interactions across children and throughout the observation — this is where strong, intentional teaching and caregiving are most visible.</a:t>
            </a:r>
          </a:p>
          <a:p>
            <a:r>
              <a:rPr lang="en-US" sz="1200" kern="1200" dirty="0">
                <a:solidFill>
                  <a:schemeClr val="tx1"/>
                </a:solidFill>
                <a:effectLst/>
                <a:ea typeface="+mn-ea"/>
                <a:cs typeface="+mn-cs"/>
              </a:rPr>
              <a:t>Here is a reminder: CLASS® scores don’t measure perfection—they show patterns of interactions and help identify where coaching and support can make the greatest impact.</a:t>
            </a:r>
          </a:p>
          <a:p>
            <a:endParaRPr lang="en-US" dirty="0"/>
          </a:p>
        </p:txBody>
      </p:sp>
      <p:sp>
        <p:nvSpPr>
          <p:cNvPr id="4" name="Slide Number Placeholder 3"/>
          <p:cNvSpPr>
            <a:spLocks noGrp="1"/>
          </p:cNvSpPr>
          <p:nvPr>
            <p:ph type="sldNum" sz="quarter" idx="5"/>
          </p:nvPr>
        </p:nvSpPr>
        <p:spPr/>
        <p:txBody>
          <a:bodyPr/>
          <a:lstStyle/>
          <a:p>
            <a:fld id="{FCE25E2B-DC8A-C946-B71C-34794608FF3E}" type="slidenum">
              <a:rPr lang="en-US" smtClean="0"/>
              <a:t>9</a:t>
            </a:fld>
            <a:endParaRPr lang="en-US"/>
          </a:p>
        </p:txBody>
      </p:sp>
    </p:spTree>
    <p:extLst>
      <p:ext uri="{BB962C8B-B14F-4D97-AF65-F5344CB8AC3E}">
        <p14:creationId xmlns:p14="http://schemas.microsoft.com/office/powerpoint/2010/main" val="1054204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entered Title with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spc="0">
                <a:latin typeface="+mj-lt"/>
              </a:defRPr>
            </a:lvl1pPr>
          </a:lstStyle>
          <a:p>
            <a:r>
              <a:rPr lang="en-US" dirty="0"/>
              <a:t>Presentation Title Goes here</a:t>
            </a:r>
            <a:br>
              <a:rPr lang="en-US" dirty="0"/>
            </a:br>
            <a:r>
              <a:rPr lang="en-US" dirty="0"/>
              <a:t>Lorem Ipsum</a:t>
            </a:r>
          </a:p>
        </p:txBody>
      </p:sp>
      <p:sp>
        <p:nvSpPr>
          <p:cNvPr id="3" name="Subtitle 2"/>
          <p:cNvSpPr>
            <a:spLocks noGrp="1"/>
          </p:cNvSpPr>
          <p:nvPr>
            <p:ph type="subTitle" idx="1" hasCustomPrompt="1"/>
          </p:nvPr>
        </p:nvSpPr>
        <p:spPr>
          <a:xfrm>
            <a:off x="1524000" y="4173815"/>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Tree>
    <p:extLst>
      <p:ext uri="{BB962C8B-B14F-4D97-AF65-F5344CB8AC3E}">
        <p14:creationId xmlns:p14="http://schemas.microsoft.com/office/powerpoint/2010/main" val="371541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Chapter Title-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dirty="0"/>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403180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 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3E172-3BA0-BA4F-91FD-FEF0D877AAEC}"/>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2B1AE62E-CF4D-2A49-84F6-421F6AC71B36}"/>
              </a:ext>
            </a:extLst>
          </p:cNvPr>
          <p:cNvSpPr>
            <a:spLocks noGrp="1"/>
          </p:cNvSpPr>
          <p:nvPr>
            <p:ph type="pic" idx="1"/>
          </p:nvPr>
        </p:nvSpPr>
        <p:spPr>
          <a:xfrm>
            <a:off x="6096000" y="740780"/>
            <a:ext cx="6096000" cy="611721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C1A7FC8-203C-B34C-BC06-B0C45A112175}"/>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err="1">
                <a:solidFill>
                  <a:srgbClr val="003568"/>
                </a:solidFill>
                <a:effectLst/>
                <a:latin typeface="Franklin Gothic Book" panose="020B0503020102020204" pitchFamily="34" charset="0"/>
              </a:rPr>
              <a:t>Miur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ligenda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doluptati</a:t>
            </a:r>
            <a:r>
              <a:rPr lang="en-US" dirty="0">
                <a:solidFill>
                  <a:srgbClr val="003568"/>
                </a:solidFill>
                <a:effectLst/>
                <a:latin typeface="Franklin Gothic Book" panose="020B0503020102020204" pitchFamily="34" charset="0"/>
              </a:rPr>
              <a:t> de di </a:t>
            </a:r>
            <a:r>
              <a:rPr lang="en-US" dirty="0" err="1">
                <a:solidFill>
                  <a:srgbClr val="003568"/>
                </a:solidFill>
                <a:effectLst/>
                <a:latin typeface="Franklin Gothic Book" panose="020B0503020102020204" pitchFamily="34" charset="0"/>
              </a:rPr>
              <a:t>doloruptat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Ebis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solores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solupta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ectatur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Icitae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explaut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doluptatur</a:t>
            </a:r>
            <a:r>
              <a:rPr lang="en-US" dirty="0">
                <a:solidFill>
                  <a:srgbClr val="003568"/>
                </a:solidFill>
                <a:effectLst/>
                <a:latin typeface="Franklin Gothic Book" panose="020B0503020102020204" pitchFamily="34" charset="0"/>
              </a:rPr>
              <a:t>? Ur sim </a:t>
            </a:r>
            <a:r>
              <a:rPr lang="en-US" dirty="0" err="1">
                <a:solidFill>
                  <a:srgbClr val="003568"/>
                </a:solidFill>
                <a:effectLst/>
                <a:latin typeface="Franklin Gothic Book" panose="020B0503020102020204" pitchFamily="34" charset="0"/>
              </a:rPr>
              <a:t>secumet</a:t>
            </a:r>
            <a:r>
              <a:rPr lang="en-US" dirty="0">
                <a:solidFill>
                  <a:srgbClr val="003568"/>
                </a:solidFill>
                <a:effectLst/>
                <a:latin typeface="Franklin Gothic Book" panose="020B0503020102020204" pitchFamily="34" charset="0"/>
              </a:rPr>
              <a:t> quo con nus </a:t>
            </a:r>
            <a:r>
              <a:rPr lang="en-US" dirty="0" err="1">
                <a:solidFill>
                  <a:srgbClr val="003568"/>
                </a:solidFill>
                <a:effectLst/>
                <a:latin typeface="Franklin Gothic Book" panose="020B0503020102020204" pitchFamily="34" charset="0"/>
              </a:rPr>
              <a:t>veles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abore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cus</a:t>
            </a:r>
            <a:r>
              <a:rPr lang="en-US" dirty="0">
                <a:solidFill>
                  <a:srgbClr val="003568"/>
                </a:solidFill>
                <a:effectLst/>
                <a:latin typeface="Franklin Gothic Book" panose="020B0503020102020204" pitchFamily="34" charset="0"/>
              </a:rPr>
              <a:t> di </a:t>
            </a:r>
            <a:r>
              <a:rPr lang="en-US" dirty="0" err="1">
                <a:solidFill>
                  <a:srgbClr val="003568"/>
                </a:solidFill>
                <a:effectLst/>
                <a:latin typeface="Franklin Gothic Book" panose="020B0503020102020204" pitchFamily="34" charset="0"/>
              </a:rPr>
              <a:t>blacia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suntorit</a:t>
            </a:r>
            <a:r>
              <a:rPr lang="en-US" dirty="0">
                <a:solidFill>
                  <a:srgbClr val="003568"/>
                </a:solidFill>
                <a:effectLst/>
                <a:latin typeface="Franklin Gothic Book" panose="020B0503020102020204" pitchFamily="34" charset="0"/>
              </a:rPr>
              <a:t> unto tor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alitet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quatum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exerchiciam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int </a:t>
            </a:r>
            <a:r>
              <a:rPr lang="en-US" dirty="0" err="1">
                <a:solidFill>
                  <a:srgbClr val="003568"/>
                </a:solidFill>
                <a:effectLst/>
                <a:latin typeface="Franklin Gothic Book" panose="020B0503020102020204" pitchFamily="34" charset="0"/>
              </a:rPr>
              <a:t>modiam</a:t>
            </a:r>
            <a:r>
              <a:rPr lang="en-US" dirty="0">
                <a:solidFill>
                  <a:srgbClr val="003568"/>
                </a:solidFill>
                <a:effectLst/>
                <a:latin typeface="Franklin Gothic Book" panose="020B0503020102020204" pitchFamily="34" charset="0"/>
              </a:rPr>
              <a:t> que di id </a:t>
            </a:r>
            <a:r>
              <a:rPr lang="en-US" dirty="0" err="1">
                <a:solidFill>
                  <a:srgbClr val="003568"/>
                </a:solidFill>
                <a:effectLst/>
                <a:latin typeface="Franklin Gothic Book" panose="020B0503020102020204" pitchFamily="34" charset="0"/>
              </a:rPr>
              <a:t>earcil</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ilignis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atios</a:t>
            </a:r>
            <a:r>
              <a:rPr lang="en-US" dirty="0">
                <a:solidFill>
                  <a:srgbClr val="003568"/>
                </a:solidFill>
                <a:effectLst/>
                <a:latin typeface="Franklin Gothic Book" panose="020B0503020102020204" pitchFamily="34" charset="0"/>
              </a:rPr>
              <a:t> cone.</a:t>
            </a:r>
          </a:p>
        </p:txBody>
      </p:sp>
    </p:spTree>
    <p:extLst>
      <p:ext uri="{BB962C8B-B14F-4D97-AF65-F5344CB8AC3E}">
        <p14:creationId xmlns:p14="http://schemas.microsoft.com/office/powerpoint/2010/main" val="1394730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6D5205-DFE4-8F43-94C2-80C267A4C591}"/>
              </a:ext>
            </a:extLst>
          </p:cNvPr>
          <p:cNvSpPr>
            <a:spLocks noGrp="1"/>
          </p:cNvSpPr>
          <p:nvPr>
            <p:ph idx="1"/>
          </p:nvPr>
        </p:nvSpPr>
        <p:spPr>
          <a:xfrm>
            <a:off x="6096000" y="987426"/>
            <a:ext cx="5259917"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82131A8D-138B-ED48-80C1-C93024265C4B}"/>
              </a:ext>
            </a:extLst>
          </p:cNvPr>
          <p:cNvSpPr>
            <a:spLocks noGrp="1"/>
          </p:cNvSpPr>
          <p:nvPr>
            <p:ph type="title"/>
          </p:nvPr>
        </p:nvSpPr>
        <p:spPr>
          <a:xfrm>
            <a:off x="481730" y="987425"/>
            <a:ext cx="4897095" cy="1600200"/>
          </a:xfrm>
          <a:prstGeom prst="rect">
            <a:avLst/>
          </a:prstGeom>
        </p:spPr>
        <p:txBody>
          <a:bodyPr anchor="b"/>
          <a:lstStyle>
            <a:lvl1pPr>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F4BD98CF-52A9-904D-B1ED-31EBF5B9B48F}"/>
              </a:ext>
            </a:extLst>
          </p:cNvPr>
          <p:cNvSpPr>
            <a:spLocks noGrp="1"/>
          </p:cNvSpPr>
          <p:nvPr>
            <p:ph type="body" sz="half" idx="2" hasCustomPrompt="1"/>
          </p:nvPr>
        </p:nvSpPr>
        <p:spPr>
          <a:xfrm>
            <a:off x="481730" y="2918013"/>
            <a:ext cx="4897095" cy="2952563"/>
          </a:xfrm>
          <a:prstGeom prst="rect">
            <a:avLst/>
          </a:prstGeom>
        </p:spPr>
        <p:txBody>
          <a:bodyPr>
            <a:normAutofit/>
          </a:bodyPr>
          <a:lstStyle>
            <a:lvl1pPr marL="0" indent="0">
              <a:buNone/>
              <a:defRPr lang="en-US" sz="1600" b="0" i="0" smtClean="0">
                <a:effectLst/>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solidFill>
                  <a:srgbClr val="003568"/>
                </a:solidFill>
                <a:effectLst/>
                <a:latin typeface="Franklin Gothic Book" panose="020B0503020102020204" pitchFamily="34" charset="0"/>
              </a:rPr>
              <a:t>Mil </a:t>
            </a:r>
            <a:r>
              <a:rPr lang="en-US" dirty="0" err="1">
                <a:solidFill>
                  <a:srgbClr val="003568"/>
                </a:solidFill>
                <a:effectLst/>
                <a:latin typeface="Franklin Gothic Book" panose="020B0503020102020204" pitchFamily="34" charset="0"/>
              </a:rPr>
              <a:t>iur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ligenda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doluptati</a:t>
            </a:r>
            <a:r>
              <a:rPr lang="en-US" dirty="0">
                <a:solidFill>
                  <a:srgbClr val="003568"/>
                </a:solidFill>
                <a:effectLst/>
                <a:latin typeface="Franklin Gothic Book" panose="020B0503020102020204" pitchFamily="34" charset="0"/>
              </a:rPr>
              <a:t> de di </a:t>
            </a:r>
            <a:r>
              <a:rPr lang="en-US" dirty="0" err="1">
                <a:solidFill>
                  <a:srgbClr val="003568"/>
                </a:solidFill>
                <a:effectLst/>
                <a:latin typeface="Franklin Gothic Book" panose="020B0503020102020204" pitchFamily="34" charset="0"/>
              </a:rPr>
              <a:t>doloruptat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Ebis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solores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solupta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ectatur</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Icitae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explaut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doluptatur</a:t>
            </a:r>
            <a:r>
              <a:rPr lang="en-US" dirty="0">
                <a:solidFill>
                  <a:srgbClr val="003568"/>
                </a:solidFill>
                <a:effectLst/>
                <a:latin typeface="Franklin Gothic Book" panose="020B0503020102020204" pitchFamily="34" charset="0"/>
              </a:rPr>
              <a:t>? Ur sim </a:t>
            </a:r>
            <a:r>
              <a:rPr lang="en-US" dirty="0" err="1">
                <a:solidFill>
                  <a:srgbClr val="003568"/>
                </a:solidFill>
                <a:effectLst/>
                <a:latin typeface="Franklin Gothic Book" panose="020B0503020102020204" pitchFamily="34" charset="0"/>
              </a:rPr>
              <a:t>secumet</a:t>
            </a:r>
            <a:r>
              <a:rPr lang="en-US" dirty="0">
                <a:solidFill>
                  <a:srgbClr val="003568"/>
                </a:solidFill>
                <a:effectLst/>
                <a:latin typeface="Franklin Gothic Book" panose="020B0503020102020204" pitchFamily="34" charset="0"/>
              </a:rPr>
              <a:t> quo con nus </a:t>
            </a:r>
            <a:r>
              <a:rPr lang="en-US" dirty="0" err="1">
                <a:solidFill>
                  <a:srgbClr val="003568"/>
                </a:solidFill>
                <a:effectLst/>
                <a:latin typeface="Franklin Gothic Book" panose="020B0503020102020204" pitchFamily="34" charset="0"/>
              </a:rPr>
              <a:t>veles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abore</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cus</a:t>
            </a:r>
            <a:r>
              <a:rPr lang="en-US" dirty="0">
                <a:solidFill>
                  <a:srgbClr val="003568"/>
                </a:solidFill>
                <a:effectLst/>
                <a:latin typeface="Franklin Gothic Book" panose="020B0503020102020204" pitchFamily="34" charset="0"/>
              </a:rPr>
              <a:t> di </a:t>
            </a:r>
            <a:r>
              <a:rPr lang="en-US" dirty="0" err="1">
                <a:solidFill>
                  <a:srgbClr val="003568"/>
                </a:solidFill>
                <a:effectLst/>
                <a:latin typeface="Franklin Gothic Book" panose="020B0503020102020204" pitchFamily="34" charset="0"/>
              </a:rPr>
              <a:t>blacia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suntorit</a:t>
            </a:r>
            <a:r>
              <a:rPr lang="en-US" dirty="0">
                <a:solidFill>
                  <a:srgbClr val="003568"/>
                </a:solidFill>
                <a:effectLst/>
                <a:latin typeface="Franklin Gothic Book" panose="020B0503020102020204" pitchFamily="34" charset="0"/>
              </a:rPr>
              <a:t> unto tor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alitet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ea</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quatum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exerchiciam</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aut</a:t>
            </a:r>
            <a:r>
              <a:rPr lang="en-US" dirty="0">
                <a:solidFill>
                  <a:srgbClr val="003568"/>
                </a:solidFill>
                <a:effectLst/>
                <a:latin typeface="Franklin Gothic Book" panose="020B0503020102020204" pitchFamily="34" charset="0"/>
              </a:rPr>
              <a:t> int </a:t>
            </a:r>
            <a:r>
              <a:rPr lang="en-US" dirty="0" err="1">
                <a:solidFill>
                  <a:srgbClr val="003568"/>
                </a:solidFill>
                <a:effectLst/>
                <a:latin typeface="Franklin Gothic Book" panose="020B0503020102020204" pitchFamily="34" charset="0"/>
              </a:rPr>
              <a:t>modiam</a:t>
            </a:r>
            <a:r>
              <a:rPr lang="en-US" dirty="0">
                <a:solidFill>
                  <a:srgbClr val="003568"/>
                </a:solidFill>
                <a:effectLst/>
                <a:latin typeface="Franklin Gothic Book" panose="020B0503020102020204" pitchFamily="34" charset="0"/>
              </a:rPr>
              <a:t> que di id </a:t>
            </a:r>
            <a:r>
              <a:rPr lang="en-US" dirty="0" err="1">
                <a:solidFill>
                  <a:srgbClr val="003568"/>
                </a:solidFill>
                <a:effectLst/>
                <a:latin typeface="Franklin Gothic Book" panose="020B0503020102020204" pitchFamily="34" charset="0"/>
              </a:rPr>
              <a:t>earcil</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ilignis</a:t>
            </a:r>
            <a:r>
              <a:rPr lang="en-US" dirty="0">
                <a:solidFill>
                  <a:srgbClr val="003568"/>
                </a:solidFill>
                <a:effectLst/>
                <a:latin typeface="Franklin Gothic Book" panose="020B0503020102020204" pitchFamily="34" charset="0"/>
              </a:rPr>
              <a:t> </a:t>
            </a:r>
            <a:r>
              <a:rPr lang="en-US" dirty="0" err="1">
                <a:solidFill>
                  <a:srgbClr val="003568"/>
                </a:solidFill>
                <a:effectLst/>
                <a:latin typeface="Franklin Gothic Book" panose="020B0503020102020204" pitchFamily="34" charset="0"/>
              </a:rPr>
              <a:t>atios</a:t>
            </a:r>
            <a:r>
              <a:rPr lang="en-US" dirty="0">
                <a:solidFill>
                  <a:srgbClr val="003568"/>
                </a:solidFill>
                <a:effectLst/>
                <a:latin typeface="Franklin Gothic Book" panose="020B0503020102020204" pitchFamily="34" charset="0"/>
              </a:rPr>
              <a:t> cone.</a:t>
            </a:r>
          </a:p>
        </p:txBody>
      </p:sp>
      <p:sp>
        <p:nvSpPr>
          <p:cNvPr id="11" name="Footer Placeholder 4">
            <a:extLst>
              <a:ext uri="{FF2B5EF4-FFF2-40B4-BE49-F238E27FC236}">
                <a16:creationId xmlns:a16="http://schemas.microsoft.com/office/drawing/2014/main" id="{7C1C6C81-D888-954B-A54A-EA827A840473}"/>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12" name="Slide Number Placeholder 5">
            <a:extLst>
              <a:ext uri="{FF2B5EF4-FFF2-40B4-BE49-F238E27FC236}">
                <a16:creationId xmlns:a16="http://schemas.microsoft.com/office/drawing/2014/main" id="{C4198EC4-02B7-5C41-A127-53CEBC0A2FCD}"/>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818432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82084" cy="1307871"/>
          </a:xfrm>
          <a:prstGeom prst="rect">
            <a:avLst/>
          </a:prstGeo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82083" cy="33144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AB25E2F-DDD4-524D-B981-07019937A1D5}"/>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6" name="Slide Number Placeholder 5">
            <a:extLst>
              <a:ext uri="{FF2B5EF4-FFF2-40B4-BE49-F238E27FC236}">
                <a16:creationId xmlns:a16="http://schemas.microsoft.com/office/drawing/2014/main" id="{CFA618AF-2A22-B74E-813F-A6CFA5E75C08}"/>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2686265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8F237E-B964-F640-9823-780253409CC9}"/>
              </a:ext>
            </a:extLst>
          </p:cNvPr>
          <p:cNvSpPr>
            <a:spLocks noGrp="1"/>
          </p:cNvSpPr>
          <p:nvPr>
            <p:ph sz="half" idx="2"/>
          </p:nvPr>
        </p:nvSpPr>
        <p:spPr>
          <a:xfrm>
            <a:off x="6282141" y="2437373"/>
            <a:ext cx="5497480" cy="356795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8197D8D1-C0AE-284D-8846-DC3A0461D540}"/>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2CD66808-4019-494F-B0EC-9C3007D39E8C}"/>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
        <p:nvSpPr>
          <p:cNvPr id="10" name="Title 1">
            <a:extLst>
              <a:ext uri="{FF2B5EF4-FFF2-40B4-BE49-F238E27FC236}">
                <a16:creationId xmlns:a16="http://schemas.microsoft.com/office/drawing/2014/main" id="{EC3D4F45-D008-564B-9816-CC0E482C1E4A}"/>
              </a:ext>
            </a:extLst>
          </p:cNvPr>
          <p:cNvSpPr>
            <a:spLocks noGrp="1"/>
          </p:cNvSpPr>
          <p:nvPr>
            <p:ph type="title"/>
          </p:nvPr>
        </p:nvSpPr>
        <p:spPr>
          <a:xfrm>
            <a:off x="497539" y="852676"/>
            <a:ext cx="11282084" cy="1307871"/>
          </a:xfrm>
          <a:prstGeom prst="rect">
            <a:avLst/>
          </a:prstGeom>
        </p:spPr>
        <p:txBody>
          <a:bodyPr anchor="b"/>
          <a:lstStyle/>
          <a:p>
            <a:r>
              <a:rPr lang="en-US" dirty="0"/>
              <a:t>Click to edit Master title style</a:t>
            </a:r>
          </a:p>
        </p:txBody>
      </p:sp>
      <p:sp>
        <p:nvSpPr>
          <p:cNvPr id="12" name="Content Placeholder 3">
            <a:extLst>
              <a:ext uri="{FF2B5EF4-FFF2-40B4-BE49-F238E27FC236}">
                <a16:creationId xmlns:a16="http://schemas.microsoft.com/office/drawing/2014/main" id="{84D66388-3849-0B4D-B44D-6B3260C2734A}"/>
              </a:ext>
            </a:extLst>
          </p:cNvPr>
          <p:cNvSpPr>
            <a:spLocks noGrp="1"/>
          </p:cNvSpPr>
          <p:nvPr>
            <p:ph sz="half" idx="13"/>
          </p:nvPr>
        </p:nvSpPr>
        <p:spPr>
          <a:xfrm>
            <a:off x="481730" y="2437373"/>
            <a:ext cx="5428131" cy="356794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8270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28295" cy="1307871"/>
          </a:xfrm>
          <a:prstGeom prst="rect">
            <a:avLst/>
          </a:prstGeom>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28293" cy="3314462"/>
          </a:xfrm>
          <a:prstGeom prst="rect">
            <a:avLst/>
          </a:prstGeom>
        </p:spPr>
        <p:txBody>
          <a:bodyPr/>
          <a:lstStyle>
            <a:lvl1pPr algn="ctr">
              <a:defRPr/>
            </a:lvl1pPr>
            <a:lvl2pPr algn="ctr">
              <a:defRPr/>
            </a:lvl2pPr>
            <a:lvl3pPr algn="ctr">
              <a:defRPr/>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364411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C15EAC8E-CBDF-9941-92A5-7CC4250E6CB6}"/>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B7CBCF6D-A92A-7543-9FB6-D8015B9F00F7}"/>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78666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entered Title No Line-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spc="0">
                <a:latin typeface="+mj-lt"/>
              </a:defRPr>
            </a:lvl1pPr>
          </a:lstStyle>
          <a:p>
            <a:r>
              <a:rPr lang="en-US" dirty="0"/>
              <a:t>Presentation Title Goes here</a:t>
            </a:r>
            <a:br>
              <a:rPr lang="en-US" dirty="0"/>
            </a:br>
            <a:r>
              <a:rPr lang="en-US" dirty="0"/>
              <a:t>Lorem Ipsum</a:t>
            </a:r>
          </a:p>
        </p:txBody>
      </p:sp>
      <p:sp>
        <p:nvSpPr>
          <p:cNvPr id="3" name="Subtitle 2"/>
          <p:cNvSpPr>
            <a:spLocks noGrp="1"/>
          </p:cNvSpPr>
          <p:nvPr>
            <p:ph type="subTitle" idx="1" hasCustomPrompt="1"/>
          </p:nvPr>
        </p:nvSpPr>
        <p:spPr>
          <a:xfrm>
            <a:off x="1524000" y="4173815"/>
            <a:ext cx="9144000" cy="1655762"/>
          </a:xfrm>
        </p:spPr>
        <p:txBody>
          <a:bodyPr/>
          <a:lstStyle>
            <a:lvl1pPr marL="0" indent="0" algn="ctr">
              <a:buNone/>
              <a:defRPr sz="2400" b="0" i="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Tree>
    <p:extLst>
      <p:ext uri="{BB962C8B-B14F-4D97-AF65-F5344CB8AC3E}">
        <p14:creationId xmlns:p14="http://schemas.microsoft.com/office/powerpoint/2010/main" val="119983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7589-AFB2-0E5B-0E4F-ADB67D8B39A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2721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entered Title No lIn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7F45-9C36-0D78-24BF-91B9CE41CAE3}"/>
              </a:ext>
            </a:extLst>
          </p:cNvPr>
          <p:cNvSpPr>
            <a:spLocks noGrp="1"/>
          </p:cNvSpPr>
          <p:nvPr>
            <p:ph type="title" hasCustomPrompt="1"/>
          </p:nvPr>
        </p:nvSpPr>
        <p:spPr/>
        <p:txBody>
          <a:bodyPr/>
          <a:lstStyle>
            <a:lvl1pPr algn="ctr">
              <a:defRPr/>
            </a:lvl1pPr>
          </a:lstStyle>
          <a:p>
            <a:r>
              <a:rPr lang="en-US" dirty="0"/>
              <a:t>Presentation Title Goes Here</a:t>
            </a:r>
          </a:p>
        </p:txBody>
      </p:sp>
      <p:sp>
        <p:nvSpPr>
          <p:cNvPr id="3" name="TextBox 2">
            <a:extLst>
              <a:ext uri="{FF2B5EF4-FFF2-40B4-BE49-F238E27FC236}">
                <a16:creationId xmlns:a16="http://schemas.microsoft.com/office/drawing/2014/main" id="{41E821D6-78F8-5D8E-8C65-B61D29D9351A}"/>
              </a:ext>
            </a:extLst>
          </p:cNvPr>
          <p:cNvSpPr txBox="1"/>
          <p:nvPr userDrawn="1"/>
        </p:nvSpPr>
        <p:spPr>
          <a:xfrm>
            <a:off x="838200" y="3515360"/>
            <a:ext cx="10515600" cy="2621280"/>
          </a:xfrm>
          <a:prstGeom prst="rect">
            <a:avLst/>
          </a:prstGeom>
          <a:noFill/>
        </p:spPr>
        <p:txBody>
          <a:bodyPr wrap="square" rtlCol="0">
            <a:spAutoFit/>
          </a:bodyPr>
          <a:lstStyle/>
          <a:p>
            <a:endParaRPr lang="en-US" dirty="0"/>
          </a:p>
        </p:txBody>
      </p:sp>
      <p:sp>
        <p:nvSpPr>
          <p:cNvPr id="5" name="Text Placeholder 4">
            <a:extLst>
              <a:ext uri="{FF2B5EF4-FFF2-40B4-BE49-F238E27FC236}">
                <a16:creationId xmlns:a16="http://schemas.microsoft.com/office/drawing/2014/main" id="{3077BC65-5BC6-368C-E39E-A3957F3B8FD5}"/>
              </a:ext>
            </a:extLst>
          </p:cNvPr>
          <p:cNvSpPr>
            <a:spLocks noGrp="1"/>
          </p:cNvSpPr>
          <p:nvPr>
            <p:ph type="body" sz="quarter" idx="10"/>
          </p:nvPr>
        </p:nvSpPr>
        <p:spPr>
          <a:xfrm>
            <a:off x="838200" y="3759835"/>
            <a:ext cx="8884603" cy="1858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597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7203-DC92-5C41-9AC0-09DDCDC610FE}"/>
              </a:ext>
            </a:extLst>
          </p:cNvPr>
          <p:cNvSpPr>
            <a:spLocks noGrp="1"/>
          </p:cNvSpPr>
          <p:nvPr>
            <p:ph type="title"/>
          </p:nvPr>
        </p:nvSpPr>
        <p:spPr>
          <a:xfrm>
            <a:off x="497539" y="852676"/>
            <a:ext cx="11282084" cy="1307871"/>
          </a:xfrm>
          <a:prstGeom prst="rect">
            <a:avLst/>
          </a:prstGeom>
        </p:spPr>
        <p:txBody>
          <a:bodyPr anchor="b"/>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FEC46B-7CD3-A94E-9261-EAA46BB94A3E}"/>
              </a:ext>
            </a:extLst>
          </p:cNvPr>
          <p:cNvSpPr>
            <a:spLocks noGrp="1"/>
          </p:cNvSpPr>
          <p:nvPr>
            <p:ph idx="1"/>
          </p:nvPr>
        </p:nvSpPr>
        <p:spPr>
          <a:xfrm>
            <a:off x="497540" y="2454327"/>
            <a:ext cx="11282083" cy="33144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AB25E2F-DDD4-524D-B981-07019937A1D5}"/>
              </a:ext>
            </a:extLst>
          </p:cNvPr>
          <p:cNvSpPr>
            <a:spLocks noGrp="1"/>
          </p:cNvSpPr>
          <p:nvPr>
            <p:ph type="ftr" sz="quarter" idx="11"/>
          </p:nvPr>
        </p:nvSpPr>
        <p:spPr>
          <a:xfrm>
            <a:off x="2725272" y="6356351"/>
            <a:ext cx="5428129" cy="365125"/>
          </a:xfrm>
          <a:prstGeom prst="rect">
            <a:avLst/>
          </a:prstGeom>
        </p:spPr>
        <p:txBody>
          <a:bodyPr vert="horz" lIns="91440" tIns="45720" rIns="91440" bIns="45720" rtlCol="0" anchor="t"/>
          <a:lstStyle>
            <a:defPPr>
              <a:defRPr lang="en-US"/>
            </a:defPPr>
            <a:lvl1pPr marL="0" algn="ctr" defTabSz="457200" rtl="0" eaLnBrk="1" latinLnBrk="0" hangingPunct="1">
              <a:defRPr sz="1000" b="1" i="0" kern="1200">
                <a:solidFill>
                  <a:srgbClr val="00356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6" name="Slide Number Placeholder 5">
            <a:extLst>
              <a:ext uri="{FF2B5EF4-FFF2-40B4-BE49-F238E27FC236}">
                <a16:creationId xmlns:a16="http://schemas.microsoft.com/office/drawing/2014/main" id="{CFA618AF-2A22-B74E-813F-A6CFA5E75C08}"/>
              </a:ext>
            </a:extLst>
          </p:cNvPr>
          <p:cNvSpPr>
            <a:spLocks noGrp="1"/>
          </p:cNvSpPr>
          <p:nvPr>
            <p:ph type="sldNum" sz="quarter" idx="12"/>
          </p:nvPr>
        </p:nvSpPr>
        <p:spPr>
          <a:xfrm>
            <a:off x="8610600" y="6356351"/>
            <a:ext cx="2743200" cy="365125"/>
          </a:xfrm>
          <a:prstGeom prst="rect">
            <a:avLst/>
          </a:prstGeom>
        </p:spPr>
        <p:txBody>
          <a:bodyPr vert="horz" lIns="91440" tIns="45720" rIns="91440" bIns="45720" rtlCol="0" anchor="t"/>
          <a:lstStyle>
            <a:defPPr>
              <a:defRPr lang="en-US"/>
            </a:defPPr>
            <a:lvl1pPr marL="0" algn="r" defTabSz="457200" rtl="0" eaLnBrk="1" latinLnBrk="0" hangingPunct="1">
              <a:defRPr sz="1000" b="1" i="0" kern="1200">
                <a:solidFill>
                  <a:srgbClr val="003568"/>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3FE331-99FE-FC4C-843A-669C9210BAAA}" type="slidenum">
              <a:rPr lang="en-US" smtClean="0"/>
              <a:pPr/>
              <a:t>‹#›</a:t>
            </a:fld>
            <a:endParaRPr lang="en-US" dirty="0"/>
          </a:p>
        </p:txBody>
      </p:sp>
    </p:spTree>
    <p:extLst>
      <p:ext uri="{BB962C8B-B14F-4D97-AF65-F5344CB8AC3E}">
        <p14:creationId xmlns:p14="http://schemas.microsoft.com/office/powerpoint/2010/main" val="331433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D2BC-6B12-3144-A9B9-588EEB0129C0}"/>
              </a:ext>
            </a:extLst>
          </p:cNvPr>
          <p:cNvSpPr>
            <a:spLocks noGrp="1"/>
          </p:cNvSpPr>
          <p:nvPr>
            <p:ph type="title" hasCustomPrompt="1"/>
          </p:nvPr>
        </p:nvSpPr>
        <p:spPr>
          <a:xfrm>
            <a:off x="412377" y="1709739"/>
            <a:ext cx="9735671" cy="2613025"/>
          </a:xfrm>
          <a:prstGeom prst="rect">
            <a:avLst/>
          </a:prstGeom>
        </p:spPr>
        <p:txBody>
          <a:bodyPr anchor="b"/>
          <a:lstStyle>
            <a:lvl1pPr>
              <a:defRPr sz="6000"/>
            </a:lvl1pPr>
          </a:lstStyle>
          <a:p>
            <a:r>
              <a:rPr lang="en-US" dirty="0"/>
              <a:t>Chapter Title Here</a:t>
            </a:r>
            <a:br>
              <a:rPr lang="en-US" dirty="0"/>
            </a:br>
            <a:r>
              <a:rPr lang="en-US" dirty="0"/>
              <a:t>Alternate</a:t>
            </a:r>
          </a:p>
        </p:txBody>
      </p:sp>
      <p:sp>
        <p:nvSpPr>
          <p:cNvPr id="3" name="Text Placeholder 2">
            <a:extLst>
              <a:ext uri="{FF2B5EF4-FFF2-40B4-BE49-F238E27FC236}">
                <a16:creationId xmlns:a16="http://schemas.microsoft.com/office/drawing/2014/main" id="{7DA9C166-BF02-EB47-B62B-9AD2C4EF179C}"/>
              </a:ext>
            </a:extLst>
          </p:cNvPr>
          <p:cNvSpPr>
            <a:spLocks noGrp="1"/>
          </p:cNvSpPr>
          <p:nvPr>
            <p:ph type="body" idx="1"/>
          </p:nvPr>
        </p:nvSpPr>
        <p:spPr>
          <a:xfrm>
            <a:off x="412378" y="4589464"/>
            <a:ext cx="9735671" cy="1500187"/>
          </a:xfrm>
          <a:prstGeom prst="rect">
            <a:avLst/>
          </a:prstGeom>
        </p:spPr>
        <p:txBody>
          <a:bodyPr/>
          <a:lstStyle>
            <a:lvl1pPr marL="0" indent="0">
              <a:buNone/>
              <a:defRPr sz="2400" b="0" i="0">
                <a:solidFill>
                  <a:srgbClr val="00356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a:extLst>
              <a:ext uri="{FF2B5EF4-FFF2-40B4-BE49-F238E27FC236}">
                <a16:creationId xmlns:a16="http://schemas.microsoft.com/office/drawing/2014/main" id="{5AFD00B7-8AB2-BD45-A510-404C80A311A9}"/>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AAC43F2F-37DC-3C42-B73F-431F33FB5144}"/>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96853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D2BC-6B12-3144-A9B9-588EEB0129C0}"/>
              </a:ext>
            </a:extLst>
          </p:cNvPr>
          <p:cNvSpPr>
            <a:spLocks noGrp="1"/>
          </p:cNvSpPr>
          <p:nvPr>
            <p:ph type="title" hasCustomPrompt="1"/>
          </p:nvPr>
        </p:nvSpPr>
        <p:spPr>
          <a:xfrm>
            <a:off x="412377" y="1709739"/>
            <a:ext cx="9735671" cy="2613025"/>
          </a:xfrm>
          <a:prstGeom prst="rect">
            <a:avLst/>
          </a:prstGeom>
        </p:spPr>
        <p:txBody>
          <a:bodyPr anchor="b"/>
          <a:lstStyle>
            <a:lvl1pPr>
              <a:defRPr sz="6000"/>
            </a:lvl1pPr>
          </a:lstStyle>
          <a:p>
            <a:r>
              <a:rPr lang="en-US" dirty="0"/>
              <a:t>Chapter Title Here</a:t>
            </a:r>
            <a:br>
              <a:rPr lang="en-US" dirty="0"/>
            </a:br>
            <a:r>
              <a:rPr lang="en-US" dirty="0"/>
              <a:t>Alternate</a:t>
            </a:r>
          </a:p>
        </p:txBody>
      </p:sp>
      <p:sp>
        <p:nvSpPr>
          <p:cNvPr id="3" name="Text Placeholder 2">
            <a:extLst>
              <a:ext uri="{FF2B5EF4-FFF2-40B4-BE49-F238E27FC236}">
                <a16:creationId xmlns:a16="http://schemas.microsoft.com/office/drawing/2014/main" id="{7DA9C166-BF02-EB47-B62B-9AD2C4EF179C}"/>
              </a:ext>
            </a:extLst>
          </p:cNvPr>
          <p:cNvSpPr>
            <a:spLocks noGrp="1"/>
          </p:cNvSpPr>
          <p:nvPr>
            <p:ph type="body" idx="1"/>
          </p:nvPr>
        </p:nvSpPr>
        <p:spPr>
          <a:xfrm>
            <a:off x="412378" y="4589464"/>
            <a:ext cx="9735671" cy="1500187"/>
          </a:xfrm>
          <a:prstGeom prst="rect">
            <a:avLst/>
          </a:prstGeom>
        </p:spPr>
        <p:txBody>
          <a:bodyPr/>
          <a:lstStyle>
            <a:lvl1pPr marL="0" indent="0">
              <a:buNone/>
              <a:defRPr sz="2400" b="0" i="0">
                <a:solidFill>
                  <a:srgbClr val="003568"/>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7" name="Straight Connector 6">
            <a:extLst>
              <a:ext uri="{FF2B5EF4-FFF2-40B4-BE49-F238E27FC236}">
                <a16:creationId xmlns:a16="http://schemas.microsoft.com/office/drawing/2014/main" id="{63C40D8D-3AFF-0B49-8394-10B9459879B9}"/>
              </a:ext>
            </a:extLst>
          </p:cNvPr>
          <p:cNvCxnSpPr>
            <a:cxnSpLocks/>
          </p:cNvCxnSpPr>
          <p:nvPr userDrawn="1"/>
        </p:nvCxnSpPr>
        <p:spPr>
          <a:xfrm>
            <a:off x="412377" y="4448966"/>
            <a:ext cx="1920812"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8" name="Footer Placeholder 4">
            <a:extLst>
              <a:ext uri="{FF2B5EF4-FFF2-40B4-BE49-F238E27FC236}">
                <a16:creationId xmlns:a16="http://schemas.microsoft.com/office/drawing/2014/main" id="{5AFD00B7-8AB2-BD45-A510-404C80A311A9}"/>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AAC43F2F-37DC-3C42-B73F-431F33FB5144}"/>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279627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lterna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225675"/>
            <a:ext cx="10363200" cy="1655763"/>
          </a:xfrm>
          <a:prstGeom prst="rect">
            <a:avLst/>
          </a:prstGeom>
        </p:spPr>
        <p:txBody>
          <a:bodyPr anchor="b">
            <a:normAutofit/>
          </a:bodyPr>
          <a:lstStyle>
            <a:lvl1pPr algn="ctr">
              <a:defRPr sz="4400">
                <a:latin typeface="+mj-lt"/>
              </a:defRPr>
            </a:lvl1pPr>
          </a:lstStyle>
          <a:p>
            <a:r>
              <a:rPr lang="en-US" dirty="0"/>
              <a:t>Presentation Title Goes here</a:t>
            </a:r>
            <a:br>
              <a:rPr lang="en-US" dirty="0"/>
            </a:br>
            <a:r>
              <a:rPr lang="en-US" dirty="0"/>
              <a:t>Lorem Ipsum</a:t>
            </a:r>
          </a:p>
        </p:txBody>
      </p:sp>
      <p:sp>
        <p:nvSpPr>
          <p:cNvPr id="3" name="Subtitle 2"/>
          <p:cNvSpPr>
            <a:spLocks noGrp="1"/>
          </p:cNvSpPr>
          <p:nvPr>
            <p:ph type="subTitle" idx="1" hasCustomPrompt="1"/>
          </p:nvPr>
        </p:nvSpPr>
        <p:spPr>
          <a:xfrm>
            <a:off x="1524000" y="4558553"/>
            <a:ext cx="9144000" cy="1655762"/>
          </a:xfrm>
        </p:spPr>
        <p:txBody>
          <a:bodyPr/>
          <a:lstStyle>
            <a:lvl1pPr marL="0" indent="0" algn="ctr">
              <a:buNone/>
              <a:defRPr sz="2400" b="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5" name="Text Placeholder 4">
            <a:extLst>
              <a:ext uri="{FF2B5EF4-FFF2-40B4-BE49-F238E27FC236}">
                <a16:creationId xmlns:a16="http://schemas.microsoft.com/office/drawing/2014/main" id="{861726CD-A9BB-2669-5407-608D6F463926}"/>
              </a:ext>
            </a:extLst>
          </p:cNvPr>
          <p:cNvSpPr>
            <a:spLocks noGrp="1"/>
          </p:cNvSpPr>
          <p:nvPr>
            <p:ph type="body" sz="quarter" idx="10" hasCustomPrompt="1"/>
          </p:nvPr>
        </p:nvSpPr>
        <p:spPr>
          <a:xfrm>
            <a:off x="2910681" y="3936627"/>
            <a:ext cx="6370638" cy="566737"/>
          </a:xfr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1800" b="0" i="0">
                <a:latin typeface="+mn-l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1" i="1" dirty="0">
                <a:solidFill>
                  <a:srgbClr val="E6742A"/>
                </a:solidFill>
                <a:latin typeface="+mj-lt"/>
              </a:rPr>
              <a:t>Author of Presentation Here</a:t>
            </a:r>
          </a:p>
        </p:txBody>
      </p:sp>
    </p:spTree>
    <p:extLst>
      <p:ext uri="{BB962C8B-B14F-4D97-AF65-F5344CB8AC3E}">
        <p14:creationId xmlns:p14="http://schemas.microsoft.com/office/powerpoint/2010/main" val="136188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C76BB-99FE-6A4A-A560-60713821795C}"/>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b="1" i="0">
                <a:latin typeface="Arial" panose="020B0604020202020204" pitchFamily="34" charset="0"/>
                <a:cs typeface="Arial" panose="020B0604020202020204" pitchFamily="34" charset="0"/>
              </a:defRPr>
            </a:lvl1pPr>
          </a:lstStyle>
          <a:p>
            <a:r>
              <a:rPr lang="en-US" dirty="0"/>
              <a:t>Chapter Title</a:t>
            </a:r>
          </a:p>
        </p:txBody>
      </p:sp>
      <p:sp>
        <p:nvSpPr>
          <p:cNvPr id="3" name="Subtitle 2">
            <a:extLst>
              <a:ext uri="{FF2B5EF4-FFF2-40B4-BE49-F238E27FC236}">
                <a16:creationId xmlns:a16="http://schemas.microsoft.com/office/drawing/2014/main" id="{ADA994C4-B99C-5F4D-A70D-660BA705CD68}"/>
              </a:ext>
            </a:extLst>
          </p:cNvPr>
          <p:cNvSpPr>
            <a:spLocks noGrp="1"/>
          </p:cNvSpPr>
          <p:nvPr>
            <p:ph type="subTitle" idx="1" hasCustomPrompt="1"/>
          </p:nvPr>
        </p:nvSpPr>
        <p:spPr>
          <a:xfrm>
            <a:off x="1524000" y="3884773"/>
            <a:ext cx="9144000" cy="1243998"/>
          </a:xfrm>
          <a:prstGeom prst="rect">
            <a:avLst/>
          </a:prstGeo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Subtitle Goes here</a:t>
            </a:r>
          </a:p>
        </p:txBody>
      </p:sp>
      <p:sp>
        <p:nvSpPr>
          <p:cNvPr id="8" name="Footer Placeholder 4">
            <a:extLst>
              <a:ext uri="{FF2B5EF4-FFF2-40B4-BE49-F238E27FC236}">
                <a16:creationId xmlns:a16="http://schemas.microsoft.com/office/drawing/2014/main" id="{4D238E03-5F5F-C049-8008-5EE718A49CBA}"/>
              </a:ext>
            </a:extLst>
          </p:cNvPr>
          <p:cNvSpPr>
            <a:spLocks noGrp="1"/>
          </p:cNvSpPr>
          <p:nvPr>
            <p:ph type="ftr" sz="quarter" idx="11"/>
          </p:nvPr>
        </p:nvSpPr>
        <p:spPr>
          <a:xfrm>
            <a:off x="4979894" y="6356351"/>
            <a:ext cx="5428129" cy="365125"/>
          </a:xfrm>
        </p:spPr>
        <p:txBody>
          <a:bodyPr anchor="t"/>
          <a:lstStyle>
            <a:lvl1pPr algn="r">
              <a:defRPr/>
            </a:lvl1pPr>
          </a:lstStyle>
          <a:p>
            <a:endParaRPr lang="en-US" dirty="0"/>
          </a:p>
        </p:txBody>
      </p:sp>
      <p:sp>
        <p:nvSpPr>
          <p:cNvPr id="9" name="Slide Number Placeholder 5">
            <a:extLst>
              <a:ext uri="{FF2B5EF4-FFF2-40B4-BE49-F238E27FC236}">
                <a16:creationId xmlns:a16="http://schemas.microsoft.com/office/drawing/2014/main" id="{88DBF6AE-EE9F-3E41-A264-530823CF1FC5}"/>
              </a:ext>
            </a:extLst>
          </p:cNvPr>
          <p:cNvSpPr>
            <a:spLocks noGrp="1"/>
          </p:cNvSpPr>
          <p:nvPr>
            <p:ph type="sldNum" sz="quarter" idx="12"/>
          </p:nvPr>
        </p:nvSpPr>
        <p:spPr>
          <a:xfrm>
            <a:off x="10954871" y="6356351"/>
            <a:ext cx="824752" cy="365125"/>
          </a:xfrm>
        </p:spPr>
        <p:txBody>
          <a:bodyPr anchor="t"/>
          <a:lstStyle/>
          <a:p>
            <a:fld id="{0E3FE331-99FE-FC4C-843A-669C9210BAAA}" type="slidenum">
              <a:rPr lang="en-US" smtClean="0"/>
              <a:t>‹#›</a:t>
            </a:fld>
            <a:endParaRPr lang="en-US" dirty="0"/>
          </a:p>
        </p:txBody>
      </p:sp>
    </p:spTree>
    <p:extLst>
      <p:ext uri="{BB962C8B-B14F-4D97-AF65-F5344CB8AC3E}">
        <p14:creationId xmlns:p14="http://schemas.microsoft.com/office/powerpoint/2010/main" val="15615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3372037"/>
            <a:ext cx="10515600" cy="2410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6">
            <a:extLst>
              <a:ext uri="{FF2B5EF4-FFF2-40B4-BE49-F238E27FC236}">
                <a16:creationId xmlns:a16="http://schemas.microsoft.com/office/drawing/2014/main" id="{A5096B5B-5314-CB43-8EBF-98A6A47593F0}"/>
              </a:ext>
            </a:extLst>
          </p:cNvPr>
          <p:cNvSpPr>
            <a:spLocks noGrp="1"/>
          </p:cNvSpPr>
          <p:nvPr>
            <p:ph type="title"/>
          </p:nvPr>
        </p:nvSpPr>
        <p:spPr>
          <a:xfrm>
            <a:off x="838200" y="2046474"/>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58099067"/>
      </p:ext>
    </p:extLst>
  </p:cSld>
  <p:clrMap bg1="lt1" tx1="dk1" bg2="lt2" tx2="dk2" accent1="accent1" accent2="accent2" accent3="accent3" accent4="accent4" accent5="accent5" accent6="accent6" hlink="hlink" folHlink="folHlink"/>
  <p:sldLayoutIdLst>
    <p:sldLayoutId id="2147483661" r:id="rId1"/>
    <p:sldLayoutId id="2147483697" r:id="rId2"/>
    <p:sldLayoutId id="2147483698" r:id="rId3"/>
    <p:sldLayoutId id="2147483696" r:id="rId4"/>
    <p:sldLayoutId id="2147483683" r:id="rId5"/>
    <p:sldLayoutId id="2147483673" r:id="rId6"/>
    <p:sldLayoutId id="2147483699" r:id="rId7"/>
    <p:sldLayoutId id="2147483680" r:id="rId8"/>
  </p:sldLayoutIdLst>
  <p:hf hdr="0" ftr="0" dt="0"/>
  <p:txStyles>
    <p:titleStyle>
      <a:lvl1pPr algn="l" defTabSz="914400" rtl="0" eaLnBrk="1" latinLnBrk="0" hangingPunct="1">
        <a:lnSpc>
          <a:spcPct val="90000"/>
        </a:lnSpc>
        <a:spcBef>
          <a:spcPct val="0"/>
        </a:spcBef>
        <a:buNone/>
        <a:defRPr sz="4400" b="1" i="0" kern="1200">
          <a:solidFill>
            <a:srgbClr val="00356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5E3B9E8-B5CD-0C44-9465-77E50B009875}"/>
              </a:ext>
            </a:extLst>
          </p:cNvPr>
          <p:cNvSpPr>
            <a:spLocks noGrp="1"/>
          </p:cNvSpPr>
          <p:nvPr>
            <p:ph type="ftr" sz="quarter" idx="3"/>
          </p:nvPr>
        </p:nvSpPr>
        <p:spPr>
          <a:xfrm>
            <a:off x="2725272" y="6356351"/>
            <a:ext cx="5428129" cy="365125"/>
          </a:xfrm>
          <a:prstGeom prst="rect">
            <a:avLst/>
          </a:prstGeom>
        </p:spPr>
        <p:txBody>
          <a:bodyPr vert="horz" lIns="91440" tIns="45720" rIns="91440" bIns="45720" rtlCol="0" anchor="t"/>
          <a:lstStyle>
            <a:lvl1pPr algn="ctr">
              <a:defRPr sz="1000" b="1" i="0">
                <a:solidFill>
                  <a:srgbClr val="003568"/>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8AB50AAD-A65C-8E41-9474-7765D3B1F9C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t"/>
          <a:lstStyle>
            <a:lvl1pPr algn="r">
              <a:defRPr sz="1000" b="1" i="0">
                <a:solidFill>
                  <a:srgbClr val="003568"/>
                </a:solidFill>
                <a:latin typeface="Arial" panose="020B0604020202020204" pitchFamily="34" charset="0"/>
                <a:cs typeface="Arial" panose="020B0604020202020204" pitchFamily="34" charset="0"/>
              </a:defRPr>
            </a:lvl1pPr>
          </a:lstStyle>
          <a:p>
            <a:fld id="{0E3FE331-99FE-FC4C-843A-669C9210BAAA}" type="slidenum">
              <a:rPr lang="en-US" smtClean="0"/>
              <a:pPr/>
              <a:t>‹#›</a:t>
            </a:fld>
            <a:endParaRPr lang="en-US" dirty="0"/>
          </a:p>
        </p:txBody>
      </p:sp>
      <p:sp>
        <p:nvSpPr>
          <p:cNvPr id="7" name="Title Placeholder 1">
            <a:extLst>
              <a:ext uri="{FF2B5EF4-FFF2-40B4-BE49-F238E27FC236}">
                <a16:creationId xmlns:a16="http://schemas.microsoft.com/office/drawing/2014/main" id="{81D52DF1-9F55-3D43-8FE3-8E0E3DFEA37F}"/>
              </a:ext>
            </a:extLst>
          </p:cNvPr>
          <p:cNvSpPr>
            <a:spLocks noGrp="1"/>
          </p:cNvSpPr>
          <p:nvPr>
            <p:ph type="title"/>
          </p:nvPr>
        </p:nvSpPr>
        <p:spPr>
          <a:xfrm>
            <a:off x="838200" y="9096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94902E4B-6683-8D46-B8B2-59A411197FCE}"/>
              </a:ext>
            </a:extLst>
          </p:cNvPr>
          <p:cNvSpPr>
            <a:spLocks noGrp="1"/>
          </p:cNvSpPr>
          <p:nvPr>
            <p:ph type="body" idx="1"/>
          </p:nvPr>
        </p:nvSpPr>
        <p:spPr>
          <a:xfrm>
            <a:off x="838200" y="2370138"/>
            <a:ext cx="10515600" cy="36810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63933"/>
      </p:ext>
    </p:extLst>
  </p:cSld>
  <p:clrMap bg1="lt1" tx1="dk1" bg2="lt2" tx2="dk2" accent1="accent1" accent2="accent2" accent3="accent3" accent4="accent4" accent5="accent5" accent6="accent6" hlink="hlink" folHlink="folHlink"/>
  <p:sldLayoutIdLst>
    <p:sldLayoutId id="2147483671" r:id="rId1"/>
    <p:sldLayoutId id="2147483700" r:id="rId2"/>
    <p:sldLayoutId id="2147483679" r:id="rId3"/>
    <p:sldLayoutId id="2147483678" r:id="rId4"/>
    <p:sldLayoutId id="2147483672" r:id="rId5"/>
    <p:sldLayoutId id="2147483674" r:id="rId6"/>
    <p:sldLayoutId id="2147483681" r:id="rId7"/>
    <p:sldLayoutId id="2147483682" r:id="rId8"/>
  </p:sldLayoutIdLst>
  <p:hf hdr="0" ftr="0" dt="0"/>
  <p:txStyles>
    <p:titleStyle>
      <a:lvl1pPr algn="l" defTabSz="914400" rtl="0" eaLnBrk="1" latinLnBrk="0" hangingPunct="1">
        <a:lnSpc>
          <a:spcPct val="90000"/>
        </a:lnSpc>
        <a:spcBef>
          <a:spcPct val="0"/>
        </a:spcBef>
        <a:buNone/>
        <a:defRPr sz="4400" b="1" i="0" kern="1200">
          <a:solidFill>
            <a:srgbClr val="00356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www.doe.virginia.gov/home/showpublisheddocument/56047/63888788267000000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hyperlink" Target="https://www.doe.virginia.gov/home/showpublisheddocument/56047/6388878826700000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www.doe.virginia.gov/home/showpublisheddocument/56047/6388878826700000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https://support.zoom.com/hc/en/article?id=zm_kb&amp;sysparm_article=KB0060564" TargetMode="External"/><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support.zoom.com/hc/en/article?id=zm_kb&amp;sysparm_article=KB0061683"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wbUV9a3nbL4"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HnbYy0M88lM"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virginia.box.com/s/53lb09xg9j5v00f9m8jzl8rl0031hna5"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6.jpeg"/><Relationship Id="rId4" Type="http://schemas.openxmlformats.org/officeDocument/2006/relationships/hyperlink" Target="https://virginia.box.com/s/a1r34k4pbcxcgqi9yyzvoik6fbzvkdpk"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www.challengingbehavior.org/wp-content/uploads/2025/06/ttyc_guide.pdf" TargetMode="External"/><Relationship Id="rId13" Type="http://schemas.openxmlformats.org/officeDocument/2006/relationships/hyperlink" Target="https://aeiionline.org/wp-content/uploads/sites/5/2021/12/CLASS-Toddler-Summary-for-AEII_Spanish.pdf" TargetMode="External"/><Relationship Id="rId3" Type="http://schemas.openxmlformats.org/officeDocument/2006/relationships/hyperlink" Target="https://community.teachstone.com/viewdocument/infant-video-exemplar-early-langua?CommunityKey=00b2dc35-30ad-4ef3-8020-f722c650f5d1&amp;tab=librarydocuments" TargetMode="External"/><Relationship Id="rId7" Type="http://schemas.openxmlformats.org/officeDocument/2006/relationships/hyperlink" Target="https://info.teachstone.com/free-teacher-resources?utm_term=&amp;utm_campaign=&amp;utm_source=adwords&amp;utm_medium=ppc&amp;hsa_tgt=&amp;hsa_grp=&amp;hsa_src=x&amp;hsa_net=adwords&amp;hsa_mt=&amp;hsa_ver=3&amp;hsa_ad=&amp;hsa_acc=9624027010&amp;hsa_kw=&amp;hsa_cam=20033757839&amp;gad_source=1&amp;gclid=CjwKCAiAopuvBhBCEiwAm8jaMScfNomU9LX4Ch4kHsn8hLiBXZcAbASQuaZJIa5YNAZq7XsDOA9Q5xoCEnYQAvD_BwE" TargetMode="External"/><Relationship Id="rId12" Type="http://schemas.openxmlformats.org/officeDocument/2006/relationships/hyperlink" Target="https://aeiionline.org/wp-content/uploads/sites/5/2021/10/CLASS-Toddler-Summary-for-AEII.pdf"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eceresourcehub.org/ece-resource-hub/strategy-library/" TargetMode="External"/><Relationship Id="rId11" Type="http://schemas.openxmlformats.org/officeDocument/2006/relationships/hyperlink" Target="https://aeiionline.org/wp-content/uploads/sites/5/2021/12/CLASS-Infant-Summary-for-AEII_Spanish.pdf" TargetMode="External"/><Relationship Id="rId5" Type="http://schemas.openxmlformats.org/officeDocument/2006/relationships/hyperlink" Target="https://creators.spotify.com/pod/profile/teaching-with-class/episodes/Scoring-and-Supporting-Instructional-Support-e1ql35/a-a4dsks" TargetMode="External"/><Relationship Id="rId15" Type="http://schemas.openxmlformats.org/officeDocument/2006/relationships/hyperlink" Target="https://aeiionline.org/wp-content/uploads/sites/5/2021/12/CLASS-PK-Summary-for-AEII_Spanish.pdf" TargetMode="External"/><Relationship Id="rId10" Type="http://schemas.openxmlformats.org/officeDocument/2006/relationships/hyperlink" Target="https://aeiionline.org/wp-content/uploads/sites/5/2021/10/CLASS-Infant-Summary-for-AEII.pdf" TargetMode="External"/><Relationship Id="rId4" Type="http://schemas.openxmlformats.org/officeDocument/2006/relationships/hyperlink" Target="https://info.teachstone.com/webinar/ty-using-class-with-all-children?hsCtaTracking=f96ed9b6-288c-4cac-8323-c6213449c4e0%7Cd941e444-80fe-49ab-b858-1c91710d54c6" TargetMode="External"/><Relationship Id="rId9" Type="http://schemas.openxmlformats.org/officeDocument/2006/relationships/hyperlink" Target="https://ttac.odu.edu/focus-areas/autism/" TargetMode="External"/><Relationship Id="rId14" Type="http://schemas.openxmlformats.org/officeDocument/2006/relationships/hyperlink" Target="https://aeiionline.org/wp-content/uploads/sites/5/2021/10/CLASS-PK-Summary-for-AEII.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virginia.gov/home/showpublisheddocument/56047/63888788267000000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5BB-2CDF-AEA2-767A-6D44DC158CF2}"/>
              </a:ext>
            </a:extLst>
          </p:cNvPr>
          <p:cNvSpPr>
            <a:spLocks noGrp="1"/>
          </p:cNvSpPr>
          <p:nvPr>
            <p:ph type="title"/>
          </p:nvPr>
        </p:nvSpPr>
        <p:spPr>
          <a:xfrm>
            <a:off x="497539" y="852676"/>
            <a:ext cx="11282084" cy="1307871"/>
          </a:xfrm>
        </p:spPr>
        <p:txBody>
          <a:bodyPr anchor="b">
            <a:normAutofit/>
          </a:bodyPr>
          <a:lstStyle/>
          <a:p>
            <a:r>
              <a:rPr lang="en-US" sz="2800" dirty="0"/>
              <a:t>Thank you for joining us today! </a:t>
            </a:r>
            <a:br>
              <a:rPr lang="en-US" sz="2800" dirty="0"/>
            </a:br>
            <a:r>
              <a:rPr lang="en-US" sz="2800" dirty="0"/>
              <a:t>Take a moment to respond to this question in the chat box….</a:t>
            </a:r>
            <a:br>
              <a:rPr lang="en-US" sz="2800" dirty="0"/>
            </a:br>
            <a:endParaRPr lang="en-US" sz="2800" dirty="0"/>
          </a:p>
        </p:txBody>
      </p:sp>
      <p:sp>
        <p:nvSpPr>
          <p:cNvPr id="4" name="Text Placeholder 3">
            <a:extLst>
              <a:ext uri="{FF2B5EF4-FFF2-40B4-BE49-F238E27FC236}">
                <a16:creationId xmlns:a16="http://schemas.microsoft.com/office/drawing/2014/main" id="{8F1FE880-8717-76AA-A566-C24A024A9A4A}"/>
              </a:ext>
            </a:extLst>
          </p:cNvPr>
          <p:cNvSpPr>
            <a:spLocks noGrp="1"/>
          </p:cNvSpPr>
          <p:nvPr>
            <p:ph sz="half" idx="13"/>
          </p:nvPr>
        </p:nvSpPr>
        <p:spPr>
          <a:xfrm>
            <a:off x="609600" y="2286000"/>
            <a:ext cx="6501041" cy="3944167"/>
          </a:xfrm>
        </p:spPr>
        <p:txBody>
          <a:bodyPr>
            <a:normAutofit/>
          </a:bodyPr>
          <a:lstStyle/>
          <a:p>
            <a:pPr marL="0" indent="0" algn="ctr">
              <a:spcBef>
                <a:spcPts val="0"/>
              </a:spcBef>
              <a:buNone/>
            </a:pPr>
            <a:endParaRPr lang="en-US" dirty="0">
              <a:solidFill>
                <a:schemeClr val="accent4">
                  <a:lumMod val="75000"/>
                </a:schemeClr>
              </a:solidFill>
            </a:endParaRPr>
          </a:p>
          <a:p>
            <a:pPr marL="0" indent="0" algn="ctr">
              <a:spcBef>
                <a:spcPts val="0"/>
              </a:spcBef>
              <a:buNone/>
            </a:pPr>
            <a:r>
              <a:rPr lang="en-US" dirty="0">
                <a:solidFill>
                  <a:srgbClr val="0070C0"/>
                </a:solidFill>
              </a:rPr>
              <a:t>Think Starter </a:t>
            </a:r>
          </a:p>
          <a:p>
            <a:endParaRPr lang="en-US" dirty="0"/>
          </a:p>
          <a:p>
            <a:pPr marL="0" indent="0">
              <a:buNone/>
            </a:pPr>
            <a:r>
              <a:rPr lang="en-US" dirty="0"/>
              <a:t>"Think about a moment this week when you felt truly connected to a child—what did you do, and how did the child respond?"</a:t>
            </a:r>
          </a:p>
        </p:txBody>
      </p:sp>
      <p:pic>
        <p:nvPicPr>
          <p:cNvPr id="1026" name="Picture 2">
            <a:extLst>
              <a:ext uri="{FF2B5EF4-FFF2-40B4-BE49-F238E27FC236}">
                <a16:creationId xmlns:a16="http://schemas.microsoft.com/office/drawing/2014/main" id="{B6892BF2-7B4F-8DCB-40F4-71419FC3AF24}"/>
              </a:ext>
              <a:ext uri="{C183D7F6-B498-43B3-948B-1728B52AA6E4}">
                <adec:decorative xmlns:adec="http://schemas.microsoft.com/office/drawing/2017/decorative" val="1"/>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609600" y="2104367"/>
            <a:ext cx="1324564" cy="15109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Slide Number Placeholder 2">
            <a:extLst>
              <a:ext uri="{FF2B5EF4-FFF2-40B4-BE49-F238E27FC236}">
                <a16:creationId xmlns:a16="http://schemas.microsoft.com/office/drawing/2014/main" id="{3E4AFC41-12AE-85EF-F42A-F4D35A6E5F29}"/>
              </a:ext>
              <a:ext uri="{C183D7F6-B498-43B3-948B-1728B52AA6E4}">
                <adec:decorative xmlns:adec="http://schemas.microsoft.com/office/drawing/2017/decorative" val="1"/>
              </a:ext>
            </a:extLst>
          </p:cNvPr>
          <p:cNvSpPr>
            <a:spLocks noGrp="1"/>
          </p:cNvSpPr>
          <p:nvPr>
            <p:ph type="sldNum" sz="quarter" idx="12"/>
          </p:nvPr>
        </p:nvSpPr>
        <p:spPr>
          <a:xfrm>
            <a:off x="10954871" y="6356351"/>
            <a:ext cx="824752" cy="365125"/>
          </a:xfrm>
        </p:spPr>
        <p:txBody>
          <a:bodyPr/>
          <a:lstStyle/>
          <a:p>
            <a:pPr>
              <a:spcAft>
                <a:spcPts val="600"/>
              </a:spcAft>
            </a:pPr>
            <a:fld id="{0E3FE331-99FE-FC4C-843A-669C9210BAAA}" type="slidenum">
              <a:rPr lang="en-US" smtClean="0"/>
              <a:pPr>
                <a:spcAft>
                  <a:spcPts val="600"/>
                </a:spcAft>
              </a:pPr>
              <a:t>1</a:t>
            </a:fld>
            <a:endParaRPr lang="en-US"/>
          </a:p>
        </p:txBody>
      </p:sp>
      <p:pic>
        <p:nvPicPr>
          <p:cNvPr id="1028" name="Picture 4">
            <a:extLst>
              <a:ext uri="{FF2B5EF4-FFF2-40B4-BE49-F238E27FC236}">
                <a16:creationId xmlns:a16="http://schemas.microsoft.com/office/drawing/2014/main" id="{37FCDE2F-F572-EF1F-B473-6A9978D4817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641" y="2160547"/>
            <a:ext cx="4668982" cy="3686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9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F32F-6B3B-0A53-2450-43C457876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42208-0154-28EA-FBCB-993BAF43574C}"/>
              </a:ext>
            </a:extLst>
          </p:cNvPr>
          <p:cNvSpPr>
            <a:spLocks noGrp="1"/>
          </p:cNvSpPr>
          <p:nvPr>
            <p:ph type="title"/>
          </p:nvPr>
        </p:nvSpPr>
        <p:spPr>
          <a:xfrm>
            <a:off x="193964" y="838198"/>
            <a:ext cx="11817927" cy="1929384"/>
          </a:xfrm>
        </p:spPr>
        <p:txBody>
          <a:bodyPr anchor="ctr">
            <a:normAutofit/>
          </a:bodyPr>
          <a:lstStyle/>
          <a:p>
            <a:pPr algn="ctr"/>
            <a:r>
              <a:rPr lang="en-US" sz="3600" dirty="0"/>
              <a:t>What We’re Learning About Infant Interactions in Virginia</a:t>
            </a:r>
          </a:p>
        </p:txBody>
      </p:sp>
      <p:pic>
        <p:nvPicPr>
          <p:cNvPr id="7" name="Picture 6" descr="A screenshot of a table displaying the average external CLASS scores for Virginia’s infant classrooms in 2024-2025.">
            <a:extLst>
              <a:ext uri="{FF2B5EF4-FFF2-40B4-BE49-F238E27FC236}">
                <a16:creationId xmlns:a16="http://schemas.microsoft.com/office/drawing/2014/main" id="{A2C6BFE9-07E4-437B-0824-EE155EB4F81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685696" y="2767582"/>
            <a:ext cx="10834462" cy="2314781"/>
          </a:xfrm>
          <a:prstGeom prst="rect">
            <a:avLst/>
          </a:prstGeom>
          <a:ln>
            <a:solidFill>
              <a:srgbClr val="003568"/>
            </a:solidFill>
          </a:ln>
        </p:spPr>
      </p:pic>
      <p:sp>
        <p:nvSpPr>
          <p:cNvPr id="13" name="Content Placeholder 7">
            <a:extLst>
              <a:ext uri="{FF2B5EF4-FFF2-40B4-BE49-F238E27FC236}">
                <a16:creationId xmlns:a16="http://schemas.microsoft.com/office/drawing/2014/main" id="{0C35D10D-B697-4B96-E413-D8B186F835B2}"/>
              </a:ext>
            </a:extLst>
          </p:cNvPr>
          <p:cNvSpPr txBox="1">
            <a:spLocks/>
          </p:cNvSpPr>
          <p:nvPr/>
        </p:nvSpPr>
        <p:spPr>
          <a:xfrm>
            <a:off x="4090507" y="6243391"/>
            <a:ext cx="7689116" cy="5910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Arial" panose="020B0604020202020204" pitchFamily="34" charset="0"/>
              </a:rPr>
              <a:t>Data are pulled from VDOE’s publicly-available data of </a:t>
            </a:r>
            <a:r>
              <a:rPr lang="en-US" sz="1800" dirty="0">
                <a:latin typeface="Arial" panose="020B0604020202020204" pitchFamily="34" charset="0"/>
                <a:hlinkClick r:id="rId4"/>
              </a:rPr>
              <a:t>VQB5 CLASS® Data Averages</a:t>
            </a:r>
            <a:r>
              <a:rPr lang="en-US" sz="1800" dirty="0">
                <a:latin typeface="Arial" panose="020B0604020202020204" pitchFamily="34" charset="0"/>
              </a:rPr>
              <a:t> from 2024-25</a:t>
            </a:r>
          </a:p>
        </p:txBody>
      </p:sp>
      <p:sp>
        <p:nvSpPr>
          <p:cNvPr id="5" name="Rectangle 4">
            <a:extLst>
              <a:ext uri="{FF2B5EF4-FFF2-40B4-BE49-F238E27FC236}">
                <a16:creationId xmlns:a16="http://schemas.microsoft.com/office/drawing/2014/main" id="{C3200D76-0951-32D1-5F9D-032D317660DE}"/>
              </a:ext>
              <a:ext uri="{C183D7F6-B498-43B3-948B-1728B52AA6E4}">
                <adec:decorative xmlns:adec="http://schemas.microsoft.com/office/drawing/2017/decorative" val="1"/>
              </a:ext>
            </a:extLst>
          </p:cNvPr>
          <p:cNvSpPr/>
          <p:nvPr/>
        </p:nvSpPr>
        <p:spPr>
          <a:xfrm>
            <a:off x="671842" y="4699590"/>
            <a:ext cx="10841389" cy="38277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1BC3B3D-6DBD-0764-3CEE-C093589BB9D7}"/>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10</a:t>
            </a:fld>
            <a:endParaRPr lang="en-US" dirty="0"/>
          </a:p>
        </p:txBody>
      </p:sp>
    </p:spTree>
    <p:extLst>
      <p:ext uri="{BB962C8B-B14F-4D97-AF65-F5344CB8AC3E}">
        <p14:creationId xmlns:p14="http://schemas.microsoft.com/office/powerpoint/2010/main" val="219186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AFAD2-E3A4-899A-4DA3-33CAD6D627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9926C-C84A-1CA4-A479-00F6B5EBA724}"/>
              </a:ext>
            </a:extLst>
          </p:cNvPr>
          <p:cNvSpPr>
            <a:spLocks noGrp="1"/>
          </p:cNvSpPr>
          <p:nvPr>
            <p:ph type="title"/>
          </p:nvPr>
        </p:nvSpPr>
        <p:spPr>
          <a:xfrm>
            <a:off x="112330" y="726122"/>
            <a:ext cx="11981196" cy="1127911"/>
          </a:xfrm>
        </p:spPr>
        <p:txBody>
          <a:bodyPr anchor="ctr">
            <a:normAutofit/>
          </a:bodyPr>
          <a:lstStyle/>
          <a:p>
            <a:pPr algn="ctr"/>
            <a:r>
              <a:rPr lang="en-US" sz="2800" dirty="0"/>
              <a:t>What We’re Learning About Toddler Interactions in Virginia</a:t>
            </a:r>
          </a:p>
        </p:txBody>
      </p:sp>
      <p:pic>
        <p:nvPicPr>
          <p:cNvPr id="4" name="Picture 3" descr="A screenshot of a table displaying the average external CLASS scores for Virginia’s toddler classrooms in 2024-2025.">
            <a:extLst>
              <a:ext uri="{FF2B5EF4-FFF2-40B4-BE49-F238E27FC236}">
                <a16:creationId xmlns:a16="http://schemas.microsoft.com/office/drawing/2014/main" id="{1358BF62-F39B-4462-7F69-C96142ED24F8}"/>
              </a:ext>
            </a:extLst>
          </p:cNvPr>
          <p:cNvPicPr>
            <a:picLocks noChangeAspect="1"/>
          </p:cNvPicPr>
          <p:nvPr/>
        </p:nvPicPr>
        <p:blipFill>
          <a:blip r:embed="rId3"/>
          <a:stretch>
            <a:fillRect/>
          </a:stretch>
        </p:blipFill>
        <p:spPr>
          <a:xfrm>
            <a:off x="277753" y="1898482"/>
            <a:ext cx="11650350" cy="3724646"/>
          </a:xfrm>
          <a:prstGeom prst="rect">
            <a:avLst/>
          </a:prstGeom>
        </p:spPr>
      </p:pic>
      <p:sp>
        <p:nvSpPr>
          <p:cNvPr id="6" name="TextBox 5">
            <a:extLst>
              <a:ext uri="{FF2B5EF4-FFF2-40B4-BE49-F238E27FC236}">
                <a16:creationId xmlns:a16="http://schemas.microsoft.com/office/drawing/2014/main" id="{60935AA8-9339-1D71-9B82-7E70B010E48D}"/>
              </a:ext>
              <a:ext uri="{C183D7F6-B498-43B3-948B-1728B52AA6E4}">
                <adec:decorative xmlns:adec="http://schemas.microsoft.com/office/drawing/2017/decorative" val="0"/>
              </a:ext>
            </a:extLst>
          </p:cNvPr>
          <p:cNvSpPr txBox="1"/>
          <p:nvPr/>
        </p:nvSpPr>
        <p:spPr>
          <a:xfrm>
            <a:off x="6303817" y="4600887"/>
            <a:ext cx="5888183" cy="892552"/>
          </a:xfrm>
          <a:prstGeom prst="rect">
            <a:avLst/>
          </a:prstGeom>
          <a:noFill/>
        </p:spPr>
        <p:txBody>
          <a:bodyPr wrap="square" rtlCol="0">
            <a:spAutoFit/>
          </a:bodyPr>
          <a:lstStyle/>
          <a:p>
            <a:endParaRPr lang="en-US" dirty="0">
              <a:solidFill>
                <a:schemeClr val="bg2">
                  <a:lumMod val="90000"/>
                </a:schemeClr>
              </a:solidFill>
              <a:latin typeface="Arial" panose="020B0604020202020204" pitchFamily="34" charset="0"/>
            </a:endParaRPr>
          </a:p>
          <a:p>
            <a:endParaRPr lang="en-US" dirty="0">
              <a:latin typeface="Arial" panose="020B0604020202020204" pitchFamily="34" charset="0"/>
            </a:endParaRPr>
          </a:p>
          <a:p>
            <a:r>
              <a:rPr lang="en-US" sz="1600" b="1" dirty="0">
                <a:latin typeface="Arial" panose="020B0604020202020204" pitchFamily="34" charset="0"/>
                <a:cs typeface="Arial" panose="020B0604020202020204" pitchFamily="34" charset="0"/>
              </a:rPr>
              <a:t>Toddler Total CLASS Score                    4.73           2.22-6.63 </a:t>
            </a:r>
          </a:p>
        </p:txBody>
      </p:sp>
      <p:sp>
        <p:nvSpPr>
          <p:cNvPr id="3" name="Slide Number Placeholder 2">
            <a:extLst>
              <a:ext uri="{FF2B5EF4-FFF2-40B4-BE49-F238E27FC236}">
                <a16:creationId xmlns:a16="http://schemas.microsoft.com/office/drawing/2014/main" id="{7B6487A2-AB15-EBB5-E18D-A6662819BBCD}"/>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11</a:t>
            </a:fld>
            <a:endParaRPr lang="en-US" dirty="0"/>
          </a:p>
        </p:txBody>
      </p:sp>
      <p:sp>
        <p:nvSpPr>
          <p:cNvPr id="5" name="Rectangle 4">
            <a:extLst>
              <a:ext uri="{FF2B5EF4-FFF2-40B4-BE49-F238E27FC236}">
                <a16:creationId xmlns:a16="http://schemas.microsoft.com/office/drawing/2014/main" id="{A19D7964-ACB3-51D5-A81C-D1371D01C67D}"/>
              </a:ext>
              <a:ext uri="{C183D7F6-B498-43B3-948B-1728B52AA6E4}">
                <adec:decorative xmlns:adec="http://schemas.microsoft.com/office/drawing/2017/decorative" val="1"/>
              </a:ext>
            </a:extLst>
          </p:cNvPr>
          <p:cNvSpPr/>
          <p:nvPr/>
        </p:nvSpPr>
        <p:spPr>
          <a:xfrm flipV="1">
            <a:off x="6303818" y="4987636"/>
            <a:ext cx="5789708" cy="591043"/>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Content Placeholder 7">
            <a:extLst>
              <a:ext uri="{FF2B5EF4-FFF2-40B4-BE49-F238E27FC236}">
                <a16:creationId xmlns:a16="http://schemas.microsoft.com/office/drawing/2014/main" id="{57911DBB-1D64-0F48-CACE-926DC977502A}"/>
              </a:ext>
            </a:extLst>
          </p:cNvPr>
          <p:cNvSpPr txBox="1">
            <a:spLocks/>
          </p:cNvSpPr>
          <p:nvPr/>
        </p:nvSpPr>
        <p:spPr>
          <a:xfrm>
            <a:off x="2867891" y="6425954"/>
            <a:ext cx="9324109" cy="5910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rPr>
              <a:t>Data are pulled from VDOE’s publicly-available data of </a:t>
            </a:r>
            <a:r>
              <a:rPr lang="en-US" sz="1600" dirty="0">
                <a:latin typeface="Arial" panose="020B0604020202020204" pitchFamily="34" charset="0"/>
                <a:hlinkClick r:id="rId4"/>
              </a:rPr>
              <a:t>VQB5 CLASS® Data Averages</a:t>
            </a:r>
            <a:r>
              <a:rPr lang="en-US" sz="1600" dirty="0">
                <a:latin typeface="Arial" panose="020B0604020202020204" pitchFamily="34" charset="0"/>
              </a:rPr>
              <a:t> from 2024-25</a:t>
            </a:r>
          </a:p>
        </p:txBody>
      </p:sp>
    </p:spTree>
    <p:extLst>
      <p:ext uri="{BB962C8B-B14F-4D97-AF65-F5344CB8AC3E}">
        <p14:creationId xmlns:p14="http://schemas.microsoft.com/office/powerpoint/2010/main" val="423975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B57BC-E188-5F95-0CB8-C9E9E749DA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5D333-1327-62E6-DBE7-B00780228C8E}"/>
              </a:ext>
            </a:extLst>
          </p:cNvPr>
          <p:cNvSpPr>
            <a:spLocks noGrp="1"/>
          </p:cNvSpPr>
          <p:nvPr>
            <p:ph type="title"/>
          </p:nvPr>
        </p:nvSpPr>
        <p:spPr>
          <a:xfrm>
            <a:off x="0" y="494471"/>
            <a:ext cx="11811975" cy="1370190"/>
          </a:xfrm>
        </p:spPr>
        <p:txBody>
          <a:bodyPr anchor="ctr">
            <a:normAutofit/>
          </a:bodyPr>
          <a:lstStyle/>
          <a:p>
            <a:pPr algn="ctr"/>
            <a:r>
              <a:rPr lang="en-US" sz="2800" dirty="0"/>
              <a:t>What We’re Learning About PreK Interactions in Virginia</a:t>
            </a:r>
          </a:p>
        </p:txBody>
      </p:sp>
      <p:pic>
        <p:nvPicPr>
          <p:cNvPr id="6" name="Picture 5" descr="A screenshot of a table displaying the average external CLASS scores for Virginia’s PreK classrooms in 2024-2025.">
            <a:extLst>
              <a:ext uri="{FF2B5EF4-FFF2-40B4-BE49-F238E27FC236}">
                <a16:creationId xmlns:a16="http://schemas.microsoft.com/office/drawing/2014/main" id="{071F242F-19A8-B4CD-DDD9-DAE9F9CC880B}"/>
              </a:ext>
            </a:extLst>
          </p:cNvPr>
          <p:cNvPicPr>
            <a:picLocks noChangeAspect="1"/>
          </p:cNvPicPr>
          <p:nvPr/>
        </p:nvPicPr>
        <p:blipFill>
          <a:blip r:embed="rId3"/>
          <a:stretch>
            <a:fillRect/>
          </a:stretch>
        </p:blipFill>
        <p:spPr>
          <a:xfrm>
            <a:off x="619212" y="1503270"/>
            <a:ext cx="10953576" cy="4262931"/>
          </a:xfrm>
          <a:prstGeom prst="rect">
            <a:avLst/>
          </a:prstGeom>
        </p:spPr>
      </p:pic>
      <p:sp>
        <p:nvSpPr>
          <p:cNvPr id="5" name="Rectangle 4">
            <a:extLst>
              <a:ext uri="{FF2B5EF4-FFF2-40B4-BE49-F238E27FC236}">
                <a16:creationId xmlns:a16="http://schemas.microsoft.com/office/drawing/2014/main" id="{3C135F11-5AA1-217D-2F3E-3C0C1187A546}"/>
              </a:ext>
              <a:ext uri="{C183D7F6-B498-43B3-948B-1728B52AA6E4}">
                <adec:decorative xmlns:adec="http://schemas.microsoft.com/office/drawing/2017/decorative" val="0"/>
              </a:ext>
            </a:extLst>
          </p:cNvPr>
          <p:cNvSpPr/>
          <p:nvPr/>
        </p:nvSpPr>
        <p:spPr>
          <a:xfrm>
            <a:off x="6192983" y="5898834"/>
            <a:ext cx="5874326" cy="457517"/>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rPr>
              <a:t>Pre-K Total CLASS Score 4.78 1.90-6.60</a:t>
            </a:r>
          </a:p>
        </p:txBody>
      </p:sp>
      <p:sp>
        <p:nvSpPr>
          <p:cNvPr id="13" name="Content Placeholder 7">
            <a:extLst>
              <a:ext uri="{FF2B5EF4-FFF2-40B4-BE49-F238E27FC236}">
                <a16:creationId xmlns:a16="http://schemas.microsoft.com/office/drawing/2014/main" id="{D29BE7D5-962A-F31A-BDD4-93E469AFF259}"/>
              </a:ext>
            </a:extLst>
          </p:cNvPr>
          <p:cNvSpPr txBox="1">
            <a:spLocks/>
          </p:cNvSpPr>
          <p:nvPr/>
        </p:nvSpPr>
        <p:spPr>
          <a:xfrm>
            <a:off x="2743200" y="6487065"/>
            <a:ext cx="9324109" cy="5910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rPr>
              <a:t>Data are pulled from VDOE’s publicly-available data of </a:t>
            </a:r>
            <a:r>
              <a:rPr lang="en-US" sz="1600" dirty="0">
                <a:latin typeface="Arial" panose="020B0604020202020204" pitchFamily="34" charset="0"/>
                <a:hlinkClick r:id="rId4"/>
              </a:rPr>
              <a:t>VQB5 CLASS® Data Averages</a:t>
            </a:r>
            <a:r>
              <a:rPr lang="en-US" sz="1600" dirty="0">
                <a:latin typeface="Arial" panose="020B0604020202020204" pitchFamily="34" charset="0"/>
              </a:rPr>
              <a:t> from 2024-25</a:t>
            </a:r>
          </a:p>
        </p:txBody>
      </p:sp>
      <p:sp>
        <p:nvSpPr>
          <p:cNvPr id="3" name="Slide Number Placeholder 2">
            <a:extLst>
              <a:ext uri="{FF2B5EF4-FFF2-40B4-BE49-F238E27FC236}">
                <a16:creationId xmlns:a16="http://schemas.microsoft.com/office/drawing/2014/main" id="{08BF4775-E96E-E7A4-FE8F-044F2D602A21}"/>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12</a:t>
            </a:fld>
            <a:endParaRPr lang="en-US" dirty="0"/>
          </a:p>
        </p:txBody>
      </p:sp>
      <p:sp>
        <p:nvSpPr>
          <p:cNvPr id="9" name="TextBox 8">
            <a:extLst>
              <a:ext uri="{FF2B5EF4-FFF2-40B4-BE49-F238E27FC236}">
                <a16:creationId xmlns:a16="http://schemas.microsoft.com/office/drawing/2014/main" id="{BA9E0407-0EE4-264A-0DAA-D265039B588D}"/>
              </a:ext>
              <a:ext uri="{C183D7F6-B498-43B3-948B-1728B52AA6E4}">
                <adec:decorative xmlns:adec="http://schemas.microsoft.com/office/drawing/2017/decorative" val="1"/>
              </a:ext>
            </a:extLst>
          </p:cNvPr>
          <p:cNvSpPr txBox="1"/>
          <p:nvPr/>
        </p:nvSpPr>
        <p:spPr>
          <a:xfrm rot="10800000" flipV="1">
            <a:off x="6317674" y="5997536"/>
            <a:ext cx="5874326"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Pre-K Total CLASS Score        4.78            1.90-6.60</a:t>
            </a:r>
          </a:p>
        </p:txBody>
      </p:sp>
    </p:spTree>
    <p:extLst>
      <p:ext uri="{BB962C8B-B14F-4D97-AF65-F5344CB8AC3E}">
        <p14:creationId xmlns:p14="http://schemas.microsoft.com/office/powerpoint/2010/main" val="36718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255A-743F-46CE-9BE4-2F3CCE447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DF403D-5007-4BC3-5AA7-33146934DA3F}"/>
              </a:ext>
            </a:extLst>
          </p:cNvPr>
          <p:cNvSpPr>
            <a:spLocks noGrp="1"/>
          </p:cNvSpPr>
          <p:nvPr>
            <p:ph type="ctrTitle"/>
          </p:nvPr>
        </p:nvSpPr>
        <p:spPr>
          <a:xfrm>
            <a:off x="914400" y="1742210"/>
            <a:ext cx="10363200" cy="728860"/>
          </a:xfrm>
        </p:spPr>
        <p:txBody>
          <a:bodyPr>
            <a:noAutofit/>
          </a:bodyPr>
          <a:lstStyle/>
          <a:p>
            <a:r>
              <a:rPr lang="en-US" sz="3200" dirty="0">
                <a:latin typeface="Arial" panose="020B0604020202020204" pitchFamily="34" charset="0"/>
              </a:rPr>
              <a:t>Data Reflection Question</a:t>
            </a:r>
          </a:p>
        </p:txBody>
      </p:sp>
      <p:sp>
        <p:nvSpPr>
          <p:cNvPr id="3" name="Subtitle 2">
            <a:extLst>
              <a:ext uri="{FF2B5EF4-FFF2-40B4-BE49-F238E27FC236}">
                <a16:creationId xmlns:a16="http://schemas.microsoft.com/office/drawing/2014/main" id="{64F79E52-261B-E049-2C34-17DE94C9D256}"/>
              </a:ext>
            </a:extLst>
          </p:cNvPr>
          <p:cNvSpPr>
            <a:spLocks noGrp="1"/>
          </p:cNvSpPr>
          <p:nvPr>
            <p:ph type="subTitle" idx="1"/>
          </p:nvPr>
        </p:nvSpPr>
        <p:spPr>
          <a:xfrm>
            <a:off x="2051419" y="3864431"/>
            <a:ext cx="9226181" cy="2428718"/>
          </a:xfrm>
        </p:spPr>
        <p:txBody>
          <a:bodyPr>
            <a:normAutofit/>
          </a:bodyPr>
          <a:lstStyle/>
          <a:p>
            <a:pPr algn="l"/>
            <a:r>
              <a:rPr lang="en-US" sz="2800" dirty="0">
                <a:latin typeface="Arial" panose="020B0604020202020204" pitchFamily="34" charset="0"/>
              </a:rPr>
              <a:t>Where do you see strengths in your interactions?</a:t>
            </a:r>
          </a:p>
          <a:p>
            <a:r>
              <a:rPr lang="en-US" sz="1800" dirty="0">
                <a:latin typeface="Arial" panose="020B0604020202020204" pitchFamily="34" charset="0"/>
              </a:rPr>
              <a:t>(Think about your daily routines)</a:t>
            </a:r>
            <a:endParaRPr lang="en-US" sz="1600" dirty="0">
              <a:latin typeface="Arial" panose="020B0604020202020204" pitchFamily="34" charset="0"/>
            </a:endParaRPr>
          </a:p>
          <a:p>
            <a:pPr algn="l"/>
            <a:endParaRPr lang="en-US" sz="2800" dirty="0">
              <a:latin typeface="Arial" panose="020B0604020202020204" pitchFamily="34" charset="0"/>
            </a:endParaRPr>
          </a:p>
          <a:p>
            <a:pPr algn="l"/>
            <a:endParaRPr lang="en-US" sz="2800" dirty="0">
              <a:latin typeface="Arial" panose="020B0604020202020204" pitchFamily="34" charset="0"/>
            </a:endParaRPr>
          </a:p>
        </p:txBody>
      </p:sp>
      <p:pic>
        <p:nvPicPr>
          <p:cNvPr id="2050" name="Picture 2">
            <a:extLst>
              <a:ext uri="{FF2B5EF4-FFF2-40B4-BE49-F238E27FC236}">
                <a16:creationId xmlns:a16="http://schemas.microsoft.com/office/drawing/2014/main" id="{94F2CC69-695C-61AE-660C-098A947E811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42" y="3117273"/>
            <a:ext cx="1494316" cy="149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33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6ED4-381C-7F5B-AF15-498107A81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108CE0-9A4E-9A92-359B-CA18E2D6E59E}"/>
              </a:ext>
            </a:extLst>
          </p:cNvPr>
          <p:cNvSpPr>
            <a:spLocks noGrp="1"/>
          </p:cNvSpPr>
          <p:nvPr>
            <p:ph type="ctrTitle"/>
          </p:nvPr>
        </p:nvSpPr>
        <p:spPr>
          <a:xfrm>
            <a:off x="914400" y="1828799"/>
            <a:ext cx="10363200" cy="831273"/>
          </a:xfrm>
        </p:spPr>
        <p:txBody>
          <a:bodyPr>
            <a:noAutofit/>
          </a:bodyPr>
          <a:lstStyle/>
          <a:p>
            <a:r>
              <a:rPr lang="en-US" sz="3200" dirty="0">
                <a:latin typeface="Arial" panose="020B0604020202020204" pitchFamily="34" charset="0"/>
              </a:rPr>
              <a:t>From Data to Practice: Bringing Interactions to Life Through Videos</a:t>
            </a:r>
          </a:p>
        </p:txBody>
      </p:sp>
      <p:pic>
        <p:nvPicPr>
          <p:cNvPr id="4100" name="Picture 4">
            <a:extLst>
              <a:ext uri="{FF2B5EF4-FFF2-40B4-BE49-F238E27FC236}">
                <a16:creationId xmlns:a16="http://schemas.microsoft.com/office/drawing/2014/main" id="{66A5B9AD-8A77-8EE3-D17F-B052E002823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955" y="4165680"/>
            <a:ext cx="1162954" cy="13484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E68A766-D56A-F8F8-C238-78C4151A1E5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648" y="3734138"/>
            <a:ext cx="4144551" cy="2691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AD98A9ED-03EE-BA9F-4017-6C66ABBCDEC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734138"/>
            <a:ext cx="3997192" cy="26918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5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53E0511C-F674-89B9-19B2-D1B3ABEBF595}"/>
              </a:ext>
            </a:extLst>
          </p:cNvPr>
          <p:cNvSpPr>
            <a:spLocks noGrp="1"/>
          </p:cNvSpPr>
          <p:nvPr>
            <p:ph type="title"/>
          </p:nvPr>
        </p:nvSpPr>
        <p:spPr>
          <a:xfrm>
            <a:off x="481730" y="987425"/>
            <a:ext cx="4897095" cy="2836430"/>
          </a:xfrm>
        </p:spPr>
        <p:txBody>
          <a:bodyPr anchor="b">
            <a:normAutofit/>
          </a:bodyPr>
          <a:lstStyle/>
          <a:p>
            <a:pPr algn="ctr"/>
            <a:r>
              <a:rPr lang="en-US" sz="6000" dirty="0"/>
              <a:t>Infants</a:t>
            </a:r>
          </a:p>
        </p:txBody>
      </p:sp>
      <p:pic>
        <p:nvPicPr>
          <p:cNvPr id="1026" name="Picture 2" descr="Two toddlers hug in a classroom">
            <a:extLst>
              <a:ext uri="{FF2B5EF4-FFF2-40B4-BE49-F238E27FC236}">
                <a16:creationId xmlns:a16="http://schemas.microsoft.com/office/drawing/2014/main" id="{21790059-7E47-C060-9C70-6A69232AE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616" r="17866"/>
          <a:stretch>
            <a:fillRect/>
          </a:stretch>
        </p:blipFill>
        <p:spPr bwMode="auto">
          <a:xfrm>
            <a:off x="6096000" y="740780"/>
            <a:ext cx="6096000" cy="611721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hidden="1">
            <a:extLst>
              <a:ext uri="{FF2B5EF4-FFF2-40B4-BE49-F238E27FC236}">
                <a16:creationId xmlns:a16="http://schemas.microsoft.com/office/drawing/2014/main" id="{177ABE31-056A-60DF-2A96-609CEF8865F9}"/>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15</a:t>
            </a:fld>
            <a:endParaRPr lang="en-US"/>
          </a:p>
        </p:txBody>
      </p:sp>
    </p:spTree>
    <p:extLst>
      <p:ext uri="{BB962C8B-B14F-4D97-AF65-F5344CB8AC3E}">
        <p14:creationId xmlns:p14="http://schemas.microsoft.com/office/powerpoint/2010/main" val="2034228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12624-7CCB-815C-F771-532F1DA91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9B2D7-EB2D-798B-5761-4ECA7EE96B7A}"/>
              </a:ext>
            </a:extLst>
          </p:cNvPr>
          <p:cNvSpPr>
            <a:spLocks noGrp="1"/>
          </p:cNvSpPr>
          <p:nvPr>
            <p:ph type="title"/>
          </p:nvPr>
        </p:nvSpPr>
        <p:spPr>
          <a:xfrm>
            <a:off x="481730" y="987425"/>
            <a:ext cx="9768056" cy="882939"/>
          </a:xfrm>
        </p:spPr>
        <p:txBody>
          <a:bodyPr anchor="b">
            <a:normAutofit fontScale="90000"/>
          </a:bodyPr>
          <a:lstStyle/>
          <a:p>
            <a:r>
              <a:rPr lang="en-US" sz="6600" dirty="0"/>
              <a:t>Infants – Looking Closer</a:t>
            </a:r>
            <a:endParaRPr lang="en-US" dirty="0"/>
          </a:p>
        </p:txBody>
      </p:sp>
      <p:sp>
        <p:nvSpPr>
          <p:cNvPr id="3" name="Subtitle 2" descr="CLASS Dimension">
            <a:extLst>
              <a:ext uri="{FF2B5EF4-FFF2-40B4-BE49-F238E27FC236}">
                <a16:creationId xmlns:a16="http://schemas.microsoft.com/office/drawing/2014/main" id="{4A4E6987-7019-1071-180D-DFE1EC6F6274}"/>
              </a:ext>
            </a:extLst>
          </p:cNvPr>
          <p:cNvSpPr>
            <a:spLocks noGrp="1"/>
          </p:cNvSpPr>
          <p:nvPr>
            <p:ph type="body" sz="half" idx="2"/>
          </p:nvPr>
        </p:nvSpPr>
        <p:spPr>
          <a:xfrm>
            <a:off x="481729" y="2036619"/>
            <a:ext cx="10823580" cy="3833958"/>
          </a:xfrm>
        </p:spPr>
        <p:txBody>
          <a:bodyPr>
            <a:normAutofit lnSpcReduction="10000"/>
          </a:bodyPr>
          <a:lstStyle/>
          <a:p>
            <a:r>
              <a:rPr lang="en-US" sz="3200" b="1" dirty="0"/>
              <a:t>Domain</a:t>
            </a:r>
            <a:r>
              <a:rPr lang="en-US" sz="3200" dirty="0"/>
              <a:t>: Responsive Caregiving (RC)</a:t>
            </a:r>
          </a:p>
          <a:p>
            <a:r>
              <a:rPr lang="en-US" sz="3200" b="1" dirty="0"/>
              <a:t>Dimension</a:t>
            </a:r>
            <a:r>
              <a:rPr lang="en-US" sz="3200" dirty="0"/>
              <a:t>: Teacher Sensitivity (TS)</a:t>
            </a:r>
          </a:p>
          <a:p>
            <a:endParaRPr lang="en-US" sz="3200" dirty="0"/>
          </a:p>
          <a:p>
            <a:r>
              <a:rPr lang="en-US" sz="3200" b="1" dirty="0"/>
              <a:t>Indicators</a:t>
            </a:r>
            <a:r>
              <a:rPr lang="en-US" sz="3200" dirty="0"/>
              <a:t>:</a:t>
            </a:r>
          </a:p>
          <a:p>
            <a:pPr marL="457200" indent="-457200">
              <a:buFont typeface="Arial" panose="020B0604020202020204" pitchFamily="34" charset="0"/>
              <a:buChar char="•"/>
            </a:pPr>
            <a:r>
              <a:rPr lang="en-US" sz="3200" dirty="0"/>
              <a:t>Awareness and Cue Detection</a:t>
            </a:r>
          </a:p>
          <a:p>
            <a:pPr marL="457200" indent="-457200">
              <a:buFont typeface="Arial" panose="020B0604020202020204" pitchFamily="34" charset="0"/>
              <a:buChar char="•"/>
            </a:pPr>
            <a:r>
              <a:rPr lang="en-US" sz="3200" dirty="0"/>
              <a:t>Responsiveness</a:t>
            </a:r>
          </a:p>
          <a:p>
            <a:pPr marL="457200" indent="-457200">
              <a:buFont typeface="Arial" panose="020B0604020202020204" pitchFamily="34" charset="0"/>
              <a:buChar char="•"/>
            </a:pPr>
            <a:r>
              <a:rPr lang="en-US" sz="3200" dirty="0"/>
              <a:t>Infant Comfort</a:t>
            </a:r>
          </a:p>
          <a:p>
            <a:endParaRPr lang="en-US" sz="3200" dirty="0"/>
          </a:p>
        </p:txBody>
      </p:sp>
      <p:sp>
        <p:nvSpPr>
          <p:cNvPr id="4" name="Slide Number Placeholder 3">
            <a:extLst>
              <a:ext uri="{FF2B5EF4-FFF2-40B4-BE49-F238E27FC236}">
                <a16:creationId xmlns:a16="http://schemas.microsoft.com/office/drawing/2014/main" id="{C18FEABB-4DE7-A94C-5D02-F689EFD3D7AE}"/>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16</a:t>
            </a:fld>
            <a:endParaRPr lang="en-US"/>
          </a:p>
        </p:txBody>
      </p:sp>
    </p:spTree>
    <p:extLst>
      <p:ext uri="{BB962C8B-B14F-4D97-AF65-F5344CB8AC3E}">
        <p14:creationId xmlns:p14="http://schemas.microsoft.com/office/powerpoint/2010/main" val="3023382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9CBD23DD-E4AE-EAFD-B876-4D85D0F77DFC}"/>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281738" y="1717965"/>
            <a:ext cx="5497512" cy="4156362"/>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328BDEF8-0DB3-51D4-BC7E-49982CF42A65}"/>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17</a:t>
            </a:fld>
            <a:endParaRPr lang="en-US" dirty="0"/>
          </a:p>
        </p:txBody>
      </p:sp>
      <p:sp>
        <p:nvSpPr>
          <p:cNvPr id="4" name="Title 3">
            <a:extLst>
              <a:ext uri="{FF2B5EF4-FFF2-40B4-BE49-F238E27FC236}">
                <a16:creationId xmlns:a16="http://schemas.microsoft.com/office/drawing/2014/main" id="{5A1034AC-1396-1799-9AB9-3BD47ABD8C83}"/>
              </a:ext>
              <a:ext uri="{C183D7F6-B498-43B3-948B-1728B52AA6E4}">
                <adec:decorative xmlns:adec="http://schemas.microsoft.com/office/drawing/2017/decorative" val="0"/>
              </a:ext>
            </a:extLst>
          </p:cNvPr>
          <p:cNvSpPr>
            <a:spLocks noGrp="1"/>
          </p:cNvSpPr>
          <p:nvPr>
            <p:ph type="title"/>
          </p:nvPr>
        </p:nvSpPr>
        <p:spPr>
          <a:xfrm>
            <a:off x="497539" y="852677"/>
            <a:ext cx="5412321" cy="865288"/>
          </a:xfrm>
        </p:spPr>
        <p:txBody>
          <a:bodyPr/>
          <a:lstStyle/>
          <a:p>
            <a:r>
              <a:rPr lang="en-US" dirty="0"/>
              <a:t>Infant Scenario</a:t>
            </a:r>
          </a:p>
        </p:txBody>
      </p:sp>
      <p:sp>
        <p:nvSpPr>
          <p:cNvPr id="5" name="Content Placeholder 4">
            <a:extLst>
              <a:ext uri="{FF2B5EF4-FFF2-40B4-BE49-F238E27FC236}">
                <a16:creationId xmlns:a16="http://schemas.microsoft.com/office/drawing/2014/main" id="{5931E750-A171-729E-718E-8EFA9F1C78F3}"/>
              </a:ext>
              <a:ext uri="{C183D7F6-B498-43B3-948B-1728B52AA6E4}">
                <adec:decorative xmlns:adec="http://schemas.microsoft.com/office/drawing/2017/decorative" val="0"/>
              </a:ext>
            </a:extLst>
          </p:cNvPr>
          <p:cNvSpPr>
            <a:spLocks noGrp="1"/>
          </p:cNvSpPr>
          <p:nvPr>
            <p:ph sz="half" idx="13"/>
          </p:nvPr>
        </p:nvSpPr>
        <p:spPr>
          <a:xfrm>
            <a:off x="481730" y="1995055"/>
            <a:ext cx="5800409" cy="4010263"/>
          </a:xfrm>
        </p:spPr>
        <p:txBody>
          <a:bodyPr>
            <a:normAutofit/>
          </a:bodyPr>
          <a:lstStyle/>
          <a:p>
            <a:pPr marL="0" indent="0">
              <a:buNone/>
            </a:pPr>
            <a:r>
              <a:rPr lang="en-US" b="0" i="1" dirty="0"/>
              <a:t>Baby is fussing during tummy time.</a:t>
            </a:r>
          </a:p>
          <a:p>
            <a:pPr marL="0" indent="0" algn="ctr">
              <a:buNone/>
            </a:pPr>
            <a:endParaRPr lang="en-US" b="0" dirty="0"/>
          </a:p>
          <a:p>
            <a:pPr marL="0" indent="0">
              <a:buNone/>
            </a:pPr>
            <a:r>
              <a:rPr lang="en-US" dirty="0"/>
              <a:t>CLASS Practices:</a:t>
            </a:r>
          </a:p>
          <a:p>
            <a:r>
              <a:rPr lang="en-US" b="0" dirty="0"/>
              <a:t>Get on the infant’s eye level</a:t>
            </a:r>
          </a:p>
          <a:p>
            <a:r>
              <a:rPr lang="en-US" b="0" dirty="0"/>
              <a:t>Use a calm voice </a:t>
            </a:r>
          </a:p>
          <a:p>
            <a:r>
              <a:rPr lang="en-US" b="0" dirty="0"/>
              <a:t>Acknowledge infants’ emotions</a:t>
            </a:r>
          </a:p>
          <a:p>
            <a:pPr marL="0" indent="0">
              <a:buNone/>
            </a:pPr>
            <a:endParaRPr lang="en-US" b="0" dirty="0"/>
          </a:p>
        </p:txBody>
      </p:sp>
    </p:spTree>
    <p:extLst>
      <p:ext uri="{BB962C8B-B14F-4D97-AF65-F5344CB8AC3E}">
        <p14:creationId xmlns:p14="http://schemas.microsoft.com/office/powerpoint/2010/main" val="124375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BD361-FCA0-6043-8BCC-B42D353264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6688F0-FCE8-F390-77D4-3DD0E5A505AD}"/>
              </a:ext>
            </a:extLst>
          </p:cNvPr>
          <p:cNvSpPr>
            <a:spLocks noGrp="1"/>
          </p:cNvSpPr>
          <p:nvPr>
            <p:ph type="title"/>
          </p:nvPr>
        </p:nvSpPr>
        <p:spPr>
          <a:xfrm>
            <a:off x="481730" y="987425"/>
            <a:ext cx="8419383" cy="1132320"/>
          </a:xfrm>
        </p:spPr>
        <p:txBody>
          <a:bodyPr anchor="b">
            <a:normAutofit/>
          </a:bodyPr>
          <a:lstStyle/>
          <a:p>
            <a:r>
              <a:rPr lang="en-US" sz="5400" dirty="0"/>
              <a:t>More About Infants</a:t>
            </a:r>
          </a:p>
        </p:txBody>
      </p:sp>
      <p:sp>
        <p:nvSpPr>
          <p:cNvPr id="3" name="Subtitle 2">
            <a:extLst>
              <a:ext uri="{FF2B5EF4-FFF2-40B4-BE49-F238E27FC236}">
                <a16:creationId xmlns:a16="http://schemas.microsoft.com/office/drawing/2014/main" id="{C790B900-3BCC-B51A-654F-F44BF57893BE}"/>
              </a:ext>
            </a:extLst>
          </p:cNvPr>
          <p:cNvSpPr>
            <a:spLocks noGrp="1"/>
          </p:cNvSpPr>
          <p:nvPr>
            <p:ph type="body" sz="half" idx="2"/>
          </p:nvPr>
        </p:nvSpPr>
        <p:spPr>
          <a:xfrm>
            <a:off x="481730" y="1870364"/>
            <a:ext cx="10795869" cy="4000213"/>
          </a:xfrm>
        </p:spPr>
        <p:txBody>
          <a:bodyPr>
            <a:normAutofit fontScale="85000" lnSpcReduction="10000"/>
          </a:bodyPr>
          <a:lstStyle/>
          <a:p>
            <a:endParaRPr lang="en-US" sz="3200" dirty="0"/>
          </a:p>
          <a:p>
            <a:r>
              <a:rPr lang="en-US" sz="3200" b="1" dirty="0"/>
              <a:t>Awareness and Cue Detection - </a:t>
            </a:r>
            <a:r>
              <a:rPr lang="en-US" sz="3200" dirty="0"/>
              <a:t>consistently aware of the infants; continues monitoring the other infants by turning her head or visually scanning the room.</a:t>
            </a:r>
          </a:p>
          <a:p>
            <a:endParaRPr lang="en-US" sz="3200" dirty="0"/>
          </a:p>
          <a:p>
            <a:r>
              <a:rPr lang="en-US" sz="3200" b="1" dirty="0"/>
              <a:t>Responsiveness- </a:t>
            </a:r>
            <a:r>
              <a:rPr lang="en-US" sz="3200" dirty="0"/>
              <a:t>The teacher consistently responds to infants’ cues in a timely manner and adjusts her actions based on their needs. </a:t>
            </a:r>
          </a:p>
          <a:p>
            <a:endParaRPr lang="en-US" sz="3200" dirty="0"/>
          </a:p>
          <a:p>
            <a:r>
              <a:rPr lang="en-US" sz="3200" dirty="0"/>
              <a:t>For example, when Lila cries, she asks her, “What’s the matter?”</a:t>
            </a:r>
          </a:p>
          <a:p>
            <a:endParaRPr lang="en-US" sz="3200" dirty="0"/>
          </a:p>
        </p:txBody>
      </p:sp>
      <p:sp>
        <p:nvSpPr>
          <p:cNvPr id="4" name="Slide Number Placeholder 3">
            <a:extLst>
              <a:ext uri="{FF2B5EF4-FFF2-40B4-BE49-F238E27FC236}">
                <a16:creationId xmlns:a16="http://schemas.microsoft.com/office/drawing/2014/main" id="{E538E64A-CF18-CC5E-B05C-1528C4B0A6F7}"/>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18</a:t>
            </a:fld>
            <a:endParaRPr lang="en-US"/>
          </a:p>
        </p:txBody>
      </p:sp>
    </p:spTree>
    <p:extLst>
      <p:ext uri="{BB962C8B-B14F-4D97-AF65-F5344CB8AC3E}">
        <p14:creationId xmlns:p14="http://schemas.microsoft.com/office/powerpoint/2010/main" val="383833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157E9-5A2E-3CBD-F9B9-CDA765D97D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67C33E-2F97-5015-2683-8D711C13BD6B}"/>
              </a:ext>
            </a:extLst>
          </p:cNvPr>
          <p:cNvSpPr>
            <a:spLocks noGrp="1"/>
          </p:cNvSpPr>
          <p:nvPr>
            <p:ph type="title"/>
          </p:nvPr>
        </p:nvSpPr>
        <p:spPr>
          <a:xfrm>
            <a:off x="481730" y="987424"/>
            <a:ext cx="4897095" cy="2916919"/>
          </a:xfrm>
        </p:spPr>
        <p:txBody>
          <a:bodyPr anchor="b">
            <a:normAutofit/>
          </a:bodyPr>
          <a:lstStyle/>
          <a:p>
            <a:r>
              <a:rPr lang="en-US" sz="6000" dirty="0"/>
              <a:t>Toddlers</a:t>
            </a:r>
          </a:p>
        </p:txBody>
      </p:sp>
      <p:pic>
        <p:nvPicPr>
          <p:cNvPr id="2050" name="Picture 2">
            <a:extLst>
              <a:ext uri="{FF2B5EF4-FFF2-40B4-BE49-F238E27FC236}">
                <a16:creationId xmlns:a16="http://schemas.microsoft.com/office/drawing/2014/main" id="{54D453CF-D526-039C-5EA3-1B5787CDB2E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821" r="15160" b="1"/>
          <a:stretch>
            <a:fillRect/>
          </a:stretch>
        </p:blipFill>
        <p:spPr bwMode="auto">
          <a:xfrm>
            <a:off x="6096000" y="740780"/>
            <a:ext cx="6096000" cy="6117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Slide Number Placeholder 3" hidden="1">
            <a:extLst>
              <a:ext uri="{FF2B5EF4-FFF2-40B4-BE49-F238E27FC236}">
                <a16:creationId xmlns:a16="http://schemas.microsoft.com/office/drawing/2014/main" id="{FD0BD59C-C378-F368-C330-2030853EFD62}"/>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19</a:t>
            </a:fld>
            <a:endParaRPr lang="en-US"/>
          </a:p>
        </p:txBody>
      </p:sp>
    </p:spTree>
    <p:extLst>
      <p:ext uri="{BB962C8B-B14F-4D97-AF65-F5344CB8AC3E}">
        <p14:creationId xmlns:p14="http://schemas.microsoft.com/office/powerpoint/2010/main" val="2166545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457E9-68F2-CBEB-F5CD-27A204564B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4174C-AF01-D512-5C9F-EF098692D9C3}"/>
              </a:ext>
              <a:ext uri="{C183D7F6-B498-43B3-948B-1728B52AA6E4}">
                <adec:decorative xmlns:adec="http://schemas.microsoft.com/office/drawing/2017/decorative" val="1"/>
              </a:ext>
            </a:extLst>
          </p:cNvPr>
          <p:cNvSpPr>
            <a:spLocks noGrp="1"/>
          </p:cNvSpPr>
          <p:nvPr>
            <p:ph type="title"/>
          </p:nvPr>
        </p:nvSpPr>
        <p:spPr>
          <a:xfrm>
            <a:off x="497539" y="917507"/>
            <a:ext cx="11282084" cy="1307871"/>
          </a:xfrm>
        </p:spPr>
        <p:txBody>
          <a:bodyPr>
            <a:normAutofit/>
          </a:bodyPr>
          <a:lstStyle/>
          <a:p>
            <a:r>
              <a:rPr lang="en-US" sz="3200" dirty="0">
                <a:latin typeface="Arial" panose="020B0604020202020204" pitchFamily="34" charset="0"/>
                <a:ea typeface="+mj-lt"/>
              </a:rPr>
              <a:t>¡Bienvenido! </a:t>
            </a:r>
            <a:r>
              <a:rPr lang="en-US" sz="3200" dirty="0" err="1">
                <a:latin typeface="Arial" panose="020B0604020202020204" pitchFamily="34" charset="0"/>
                <a:ea typeface="+mj-lt"/>
              </a:rPr>
              <a:t>Escuchar</a:t>
            </a:r>
            <a:r>
              <a:rPr lang="en-US" sz="3200" dirty="0">
                <a:latin typeface="Arial" panose="020B0604020202020204" pitchFamily="34" charset="0"/>
                <a:ea typeface="+mj-lt"/>
              </a:rPr>
              <a:t> </a:t>
            </a:r>
            <a:r>
              <a:rPr lang="en-US" sz="3200" dirty="0" err="1">
                <a:latin typeface="Arial" panose="020B0604020202020204" pitchFamily="34" charset="0"/>
                <a:ea typeface="+mj-lt"/>
              </a:rPr>
              <a:t>en</a:t>
            </a:r>
            <a:r>
              <a:rPr lang="en-US" sz="3200" dirty="0">
                <a:latin typeface="Arial" panose="020B0604020202020204" pitchFamily="34" charset="0"/>
                <a:ea typeface="+mj-lt"/>
              </a:rPr>
              <a:t> Español</a:t>
            </a:r>
            <a:endParaRPr lang="en-US" sz="3200" dirty="0">
              <a:latin typeface="Arial" panose="020B0604020202020204" pitchFamily="34" charset="0"/>
            </a:endParaRPr>
          </a:p>
        </p:txBody>
      </p:sp>
      <p:sp>
        <p:nvSpPr>
          <p:cNvPr id="3" name="Content Placeholder 2">
            <a:extLst>
              <a:ext uri="{FF2B5EF4-FFF2-40B4-BE49-F238E27FC236}">
                <a16:creationId xmlns:a16="http://schemas.microsoft.com/office/drawing/2014/main" id="{4F3A97A3-855D-8D96-2E3D-D61DF8EBFD9F}"/>
              </a:ext>
              <a:ext uri="{C183D7F6-B498-43B3-948B-1728B52AA6E4}">
                <adec:decorative xmlns:adec="http://schemas.microsoft.com/office/drawing/2017/decorative" val="1"/>
              </a:ext>
            </a:extLst>
          </p:cNvPr>
          <p:cNvSpPr>
            <a:spLocks noGrp="1"/>
          </p:cNvSpPr>
          <p:nvPr>
            <p:ph idx="1"/>
          </p:nvPr>
        </p:nvSpPr>
        <p:spPr>
          <a:xfrm>
            <a:off x="497540" y="2359077"/>
            <a:ext cx="4406263" cy="4300760"/>
          </a:xfrm>
        </p:spPr>
        <p:txBody>
          <a:bodyPr vert="horz" lIns="91440" tIns="45720" rIns="91440" bIns="45720" rtlCol="0" anchor="t">
            <a:noAutofit/>
          </a:bodyPr>
          <a:lstStyle/>
          <a:p>
            <a:pPr marL="0" indent="0">
              <a:buNone/>
            </a:pPr>
            <a:r>
              <a:rPr lang="en-US" sz="2000" b="0" dirty="0" err="1">
                <a:solidFill>
                  <a:srgbClr val="0070C0"/>
                </a:solidFill>
                <a:latin typeface="Arial" panose="020B0604020202020204" pitchFamily="34" charset="0"/>
                <a:ea typeface="+mj-lt"/>
              </a:rPr>
              <a:t>Desde</a:t>
            </a:r>
            <a:r>
              <a:rPr lang="en-US" sz="2000" b="0" dirty="0">
                <a:solidFill>
                  <a:srgbClr val="0070C0"/>
                </a:solidFill>
                <a:latin typeface="Arial" panose="020B0604020202020204" pitchFamily="34" charset="0"/>
                <a:ea typeface="+mj-lt"/>
              </a:rPr>
              <a:t> </a:t>
            </a:r>
            <a:r>
              <a:rPr lang="en-US" sz="2000" b="0" dirty="0" err="1">
                <a:solidFill>
                  <a:srgbClr val="0070C0"/>
                </a:solidFill>
                <a:latin typeface="Arial" panose="020B0604020202020204" pitchFamily="34" charset="0"/>
                <a:ea typeface="+mj-lt"/>
              </a:rPr>
              <a:t>Ordenador</a:t>
            </a:r>
            <a:r>
              <a:rPr lang="en-US" sz="2000" b="0" dirty="0">
                <a:solidFill>
                  <a:srgbClr val="0070C0"/>
                </a:solidFill>
                <a:latin typeface="Arial" panose="020B0604020202020204" pitchFamily="34" charset="0"/>
                <a:ea typeface="+mj-lt"/>
              </a:rPr>
              <a:t> (Computer)</a:t>
            </a:r>
          </a:p>
          <a:p>
            <a:pPr marL="342900" indent="-342900">
              <a:buAutoNum type="arabicPeriod"/>
            </a:pPr>
            <a:r>
              <a:rPr lang="en-US" sz="1400" b="0" dirty="0">
                <a:latin typeface="Arial" panose="020B0604020202020204" pitchFamily="34" charset="0"/>
              </a:rPr>
              <a:t>En </a:t>
            </a:r>
            <a:r>
              <a:rPr lang="en-US" sz="1400" b="0" dirty="0" err="1">
                <a:latin typeface="Arial" panose="020B0604020202020204" pitchFamily="34" charset="0"/>
              </a:rPr>
              <a:t>los</a:t>
            </a:r>
            <a:r>
              <a:rPr lang="en-US" sz="1400" b="0" dirty="0">
                <a:latin typeface="Arial" panose="020B0604020202020204" pitchFamily="34" charset="0"/>
              </a:rPr>
              <a:t> </a:t>
            </a:r>
            <a:r>
              <a:rPr lang="en-US" sz="1400" b="0" dirty="0" err="1">
                <a:latin typeface="Arial" panose="020B0604020202020204" pitchFamily="34" charset="0"/>
              </a:rPr>
              <a:t>controles</a:t>
            </a:r>
            <a:r>
              <a:rPr lang="en-US" sz="1400" b="0" dirty="0">
                <a:latin typeface="Arial" panose="020B0604020202020204" pitchFamily="34" charset="0"/>
              </a:rPr>
              <a:t> de </a:t>
            </a:r>
            <a:r>
              <a:rPr lang="en-US" sz="1400" b="0" dirty="0" err="1">
                <a:latin typeface="Arial" panose="020B0604020202020204" pitchFamily="34" charset="0"/>
              </a:rPr>
              <a:t>su</a:t>
            </a:r>
            <a:r>
              <a:rPr lang="en-US" sz="1400" b="0" dirty="0">
                <a:latin typeface="Arial" panose="020B0604020202020204" pitchFamily="34" charset="0"/>
              </a:rPr>
              <a:t> </a:t>
            </a:r>
            <a:r>
              <a:rPr lang="en-US" sz="1400" b="0" dirty="0" err="1">
                <a:latin typeface="Arial" panose="020B0604020202020204" pitchFamily="34" charset="0"/>
              </a:rPr>
              <a:t>reunión</a:t>
            </a:r>
            <a:r>
              <a:rPr lang="en-US" sz="1400" b="0" dirty="0">
                <a:latin typeface="Arial" panose="020B0604020202020204" pitchFamily="34" charset="0"/>
              </a:rPr>
              <a:t> web, </a:t>
            </a:r>
            <a:r>
              <a:rPr lang="en-US" sz="1400" b="0" u="sng" dirty="0" err="1">
                <a:latin typeface="Arial" panose="020B0604020202020204" pitchFamily="34" charset="0"/>
              </a:rPr>
              <a:t>haga</a:t>
            </a:r>
            <a:r>
              <a:rPr lang="en-US" sz="1400" b="0" u="sng" dirty="0">
                <a:latin typeface="Arial" panose="020B0604020202020204" pitchFamily="34" charset="0"/>
              </a:rPr>
              <a:t> </a:t>
            </a:r>
            <a:r>
              <a:rPr lang="en-US" sz="1400" b="0" u="sng" dirty="0" err="1">
                <a:latin typeface="Arial" panose="020B0604020202020204" pitchFamily="34" charset="0"/>
              </a:rPr>
              <a:t>clic</a:t>
            </a:r>
            <a:r>
              <a:rPr lang="en-US" sz="1400" b="0" u="sng" dirty="0">
                <a:latin typeface="Arial" panose="020B0604020202020204" pitchFamily="34" charset="0"/>
              </a:rPr>
              <a:t> </a:t>
            </a:r>
            <a:r>
              <a:rPr lang="en-US" sz="1400" b="0" u="sng" dirty="0" err="1">
                <a:latin typeface="Arial" panose="020B0604020202020204" pitchFamily="34" charset="0"/>
              </a:rPr>
              <a:t>en</a:t>
            </a:r>
            <a:r>
              <a:rPr lang="en-US" sz="1400" b="0" u="sng" dirty="0">
                <a:latin typeface="Arial" panose="020B0604020202020204" pitchFamily="34" charset="0"/>
              </a:rPr>
              <a:t> Interpretation</a:t>
            </a:r>
            <a:r>
              <a:rPr lang="en-US" sz="1400" b="0" dirty="0">
                <a:latin typeface="Arial" panose="020B0604020202020204" pitchFamily="34" charset="0"/>
              </a:rPr>
              <a:t> (</a:t>
            </a:r>
            <a:r>
              <a:rPr lang="en-US" sz="1400" b="0" dirty="0" err="1">
                <a:latin typeface="Arial" panose="020B0604020202020204" pitchFamily="34" charset="0"/>
              </a:rPr>
              <a:t>Interpretación</a:t>
            </a:r>
            <a:r>
              <a:rPr lang="en-US" sz="1400" b="0" dirty="0">
                <a:latin typeface="Arial" panose="020B0604020202020204" pitchFamily="34" charset="0"/>
              </a:rPr>
              <a:t>). </a:t>
            </a:r>
            <a:endParaRPr lang="en-US" sz="1400" b="0" dirty="0">
              <a:solidFill>
                <a:schemeClr val="tx1">
                  <a:lumMod val="65000"/>
                  <a:lumOff val="35000"/>
                </a:schemeClr>
              </a:solidFill>
              <a:latin typeface="Arial" panose="020B0604020202020204" pitchFamily="34" charset="0"/>
            </a:endParaRPr>
          </a:p>
          <a:p>
            <a:pPr marL="571500" lvl="1" indent="0">
              <a:buNone/>
            </a:pPr>
            <a:r>
              <a:rPr lang="en-US" sz="1100" dirty="0">
                <a:solidFill>
                  <a:schemeClr val="tx1">
                    <a:lumMod val="65000"/>
                    <a:lumOff val="35000"/>
                  </a:schemeClr>
                </a:solidFill>
                <a:latin typeface="Arial" panose="020B0604020202020204" pitchFamily="34" charset="0"/>
              </a:rPr>
              <a:t>In your meeting/webinar controls, click Interpretation.</a:t>
            </a:r>
            <a:r>
              <a:rPr lang="en-US" sz="1000" dirty="0">
                <a:solidFill>
                  <a:schemeClr val="tx1">
                    <a:lumMod val="65000"/>
                    <a:lumOff val="35000"/>
                  </a:schemeClr>
                </a:solidFill>
                <a:latin typeface="Arial" panose="020B0604020202020204" pitchFamily="34" charset="0"/>
              </a:rPr>
              <a:t> </a:t>
            </a:r>
            <a:endParaRPr lang="en-US" sz="1000" dirty="0">
              <a:solidFill>
                <a:schemeClr val="tx1">
                  <a:lumMod val="65000"/>
                  <a:lumOff val="35000"/>
                </a:schemeClr>
              </a:solidFill>
              <a:latin typeface="Arial" panose="020B0604020202020204" pitchFamily="34" charset="0"/>
              <a:ea typeface="+mj-lt"/>
            </a:endParaRPr>
          </a:p>
          <a:p>
            <a:pPr marL="342900" indent="-342900">
              <a:buAutoNum type="arabicPeriod"/>
            </a:pPr>
            <a:r>
              <a:rPr lang="en-US" sz="1400" b="0" dirty="0">
                <a:latin typeface="Arial" panose="020B0604020202020204" pitchFamily="34" charset="0"/>
                <a:ea typeface="+mj-lt"/>
              </a:rPr>
              <a:t>Haga </a:t>
            </a:r>
            <a:r>
              <a:rPr lang="en-US" sz="1400" b="0" u="sng" dirty="0" err="1">
                <a:latin typeface="Arial" panose="020B0604020202020204" pitchFamily="34" charset="0"/>
                <a:ea typeface="+mj-lt"/>
              </a:rPr>
              <a:t>clic</a:t>
            </a:r>
            <a:r>
              <a:rPr lang="en-US" sz="1400" b="0" u="sng" dirty="0">
                <a:latin typeface="Arial" panose="020B0604020202020204" pitchFamily="34" charset="0"/>
                <a:ea typeface="+mj-lt"/>
              </a:rPr>
              <a:t> </a:t>
            </a:r>
            <a:r>
              <a:rPr lang="en-US" sz="1400" b="0" u="sng" dirty="0" err="1">
                <a:latin typeface="Arial" panose="020B0604020202020204" pitchFamily="34" charset="0"/>
                <a:ea typeface="+mj-lt"/>
              </a:rPr>
              <a:t>en</a:t>
            </a:r>
            <a:r>
              <a:rPr lang="en-US" sz="1400" b="0" u="sng" dirty="0">
                <a:latin typeface="Arial" panose="020B0604020202020204" pitchFamily="34" charset="0"/>
                <a:ea typeface="+mj-lt"/>
              </a:rPr>
              <a:t> Español</a:t>
            </a:r>
            <a:r>
              <a:rPr lang="en-US" sz="1400" b="0" dirty="0">
                <a:latin typeface="Arial" panose="020B0604020202020204" pitchFamily="34" charset="0"/>
                <a:ea typeface="+mj-lt"/>
              </a:rPr>
              <a:t>.</a:t>
            </a:r>
            <a:r>
              <a:rPr lang="en-US" sz="1400" b="0" dirty="0">
                <a:solidFill>
                  <a:schemeClr val="tx1">
                    <a:lumMod val="65000"/>
                    <a:lumOff val="35000"/>
                  </a:schemeClr>
                </a:solidFill>
                <a:latin typeface="Arial" panose="020B0604020202020204" pitchFamily="34" charset="0"/>
                <a:ea typeface="+mj-lt"/>
              </a:rPr>
              <a:t> </a:t>
            </a:r>
          </a:p>
          <a:p>
            <a:pPr marL="571500" lvl="1" indent="0">
              <a:buNone/>
            </a:pPr>
            <a:r>
              <a:rPr lang="en-US" sz="1100" dirty="0">
                <a:solidFill>
                  <a:schemeClr val="tx1">
                    <a:lumMod val="65000"/>
                    <a:lumOff val="35000"/>
                  </a:schemeClr>
                </a:solidFill>
                <a:latin typeface="Arial" panose="020B0604020202020204" pitchFamily="34" charset="0"/>
                <a:ea typeface="+mj-lt"/>
              </a:rPr>
              <a:t>Click Spanish.</a:t>
            </a:r>
            <a:endParaRPr lang="en-US" sz="1100" dirty="0">
              <a:solidFill>
                <a:schemeClr val="tx1">
                  <a:lumMod val="65000"/>
                  <a:lumOff val="35000"/>
                </a:schemeClr>
              </a:solidFill>
              <a:latin typeface="Arial" panose="020B0604020202020204" pitchFamily="34" charset="0"/>
            </a:endParaRPr>
          </a:p>
          <a:p>
            <a:pPr marL="342900" indent="-342900">
              <a:buAutoNum type="arabicPeriod"/>
            </a:pPr>
            <a:r>
              <a:rPr lang="en-US" sz="1400" b="0" dirty="0">
                <a:latin typeface="Arial" panose="020B0604020202020204" pitchFamily="34" charset="0"/>
                <a:ea typeface="+mj-lt"/>
              </a:rPr>
              <a:t>Para </a:t>
            </a:r>
            <a:r>
              <a:rPr lang="en-US" sz="1400" b="0" dirty="0" err="1">
                <a:latin typeface="Arial" panose="020B0604020202020204" pitchFamily="34" charset="0"/>
                <a:ea typeface="+mj-lt"/>
              </a:rPr>
              <a:t>escuchar</a:t>
            </a:r>
            <a:r>
              <a:rPr lang="en-US" sz="1400" b="0" dirty="0">
                <a:latin typeface="Arial" panose="020B0604020202020204" pitchFamily="34" charset="0"/>
                <a:ea typeface="+mj-lt"/>
              </a:rPr>
              <a:t> solo </a:t>
            </a:r>
            <a:r>
              <a:rPr lang="en-US" sz="1400" b="0" dirty="0" err="1">
                <a:latin typeface="Arial" panose="020B0604020202020204" pitchFamily="34" charset="0"/>
                <a:ea typeface="+mj-lt"/>
              </a:rPr>
              <a:t>el</a:t>
            </a:r>
            <a:r>
              <a:rPr lang="en-US" sz="1400" b="0" dirty="0">
                <a:latin typeface="Arial" panose="020B0604020202020204" pitchFamily="34" charset="0"/>
                <a:ea typeface="+mj-lt"/>
              </a:rPr>
              <a:t> </a:t>
            </a:r>
            <a:r>
              <a:rPr lang="en-US" sz="1400" b="0" dirty="0" err="1">
                <a:latin typeface="Arial" panose="020B0604020202020204" pitchFamily="34" charset="0"/>
                <a:ea typeface="+mj-lt"/>
              </a:rPr>
              <a:t>idioma</a:t>
            </a:r>
            <a:r>
              <a:rPr lang="en-US" sz="1400" b="0" dirty="0">
                <a:latin typeface="Arial" panose="020B0604020202020204" pitchFamily="34" charset="0"/>
                <a:ea typeface="+mj-lt"/>
              </a:rPr>
              <a:t> </a:t>
            </a:r>
            <a:r>
              <a:rPr lang="en-US" sz="1400" b="0" dirty="0" err="1">
                <a:latin typeface="Arial" panose="020B0604020202020204" pitchFamily="34" charset="0"/>
                <a:ea typeface="+mj-lt"/>
              </a:rPr>
              <a:t>interpretado</a:t>
            </a:r>
            <a:r>
              <a:rPr lang="en-US" sz="1400" b="0" dirty="0">
                <a:latin typeface="Arial" panose="020B0604020202020204" pitchFamily="34" charset="0"/>
                <a:ea typeface="+mj-lt"/>
              </a:rPr>
              <a:t>, </a:t>
            </a:r>
            <a:r>
              <a:rPr lang="en-US" sz="1400" b="0" dirty="0" err="1">
                <a:latin typeface="Arial" panose="020B0604020202020204" pitchFamily="34" charset="0"/>
                <a:ea typeface="+mj-lt"/>
              </a:rPr>
              <a:t>haga</a:t>
            </a:r>
            <a:r>
              <a:rPr lang="en-US" sz="1400" b="0" dirty="0">
                <a:latin typeface="Arial" panose="020B0604020202020204" pitchFamily="34" charset="0"/>
                <a:ea typeface="+mj-lt"/>
              </a:rPr>
              <a:t> </a:t>
            </a:r>
            <a:r>
              <a:rPr lang="en-US" sz="1400" b="0" u="sng" dirty="0" err="1">
                <a:latin typeface="Arial" panose="020B0604020202020204" pitchFamily="34" charset="0"/>
                <a:ea typeface="+mj-lt"/>
              </a:rPr>
              <a:t>clic</a:t>
            </a:r>
            <a:r>
              <a:rPr lang="en-US" sz="1400" b="0" u="sng" dirty="0">
                <a:latin typeface="Arial" panose="020B0604020202020204" pitchFamily="34" charset="0"/>
                <a:ea typeface="+mj-lt"/>
              </a:rPr>
              <a:t> </a:t>
            </a:r>
            <a:r>
              <a:rPr lang="en-US" sz="1400" b="0" u="sng" dirty="0" err="1">
                <a:latin typeface="Arial" panose="020B0604020202020204" pitchFamily="34" charset="0"/>
                <a:ea typeface="+mj-lt"/>
              </a:rPr>
              <a:t>en</a:t>
            </a:r>
            <a:r>
              <a:rPr lang="en-US" sz="1400" b="0" u="sng" dirty="0">
                <a:latin typeface="Arial" panose="020B0604020202020204" pitchFamily="34" charset="0"/>
                <a:ea typeface="+mj-lt"/>
              </a:rPr>
              <a:t> Mute Original Audio </a:t>
            </a:r>
            <a:r>
              <a:rPr lang="en-US" sz="1400" b="0" dirty="0">
                <a:latin typeface="Arial" panose="020B0604020202020204" pitchFamily="34" charset="0"/>
                <a:ea typeface="+mj-lt"/>
              </a:rPr>
              <a:t>(</a:t>
            </a:r>
            <a:r>
              <a:rPr lang="en-US" sz="1400" b="0" dirty="0" err="1">
                <a:latin typeface="Arial" panose="020B0604020202020204" pitchFamily="34" charset="0"/>
                <a:ea typeface="+mj-lt"/>
              </a:rPr>
              <a:t>Silenciar</a:t>
            </a:r>
            <a:r>
              <a:rPr lang="en-US" sz="1400" b="0" dirty="0">
                <a:latin typeface="Arial" panose="020B0604020202020204" pitchFamily="34" charset="0"/>
                <a:ea typeface="+mj-lt"/>
              </a:rPr>
              <a:t> audio original).</a:t>
            </a:r>
            <a:endParaRPr lang="en-US" sz="1100" b="0" dirty="0">
              <a:solidFill>
                <a:schemeClr val="tx1">
                  <a:lumMod val="65000"/>
                  <a:lumOff val="35000"/>
                </a:schemeClr>
              </a:solidFill>
              <a:latin typeface="Arial" panose="020B0604020202020204" pitchFamily="34" charset="0"/>
              <a:ea typeface="+mj-lt"/>
            </a:endParaRPr>
          </a:p>
          <a:p>
            <a:pPr marL="571500" lvl="1" indent="0">
              <a:buNone/>
            </a:pPr>
            <a:r>
              <a:rPr lang="en-US" sz="1100" dirty="0">
                <a:solidFill>
                  <a:schemeClr val="tx1">
                    <a:lumMod val="65000"/>
                    <a:lumOff val="35000"/>
                  </a:schemeClr>
                </a:solidFill>
                <a:latin typeface="Arial" panose="020B0604020202020204" pitchFamily="34" charset="0"/>
                <a:ea typeface="+mj-lt"/>
              </a:rPr>
              <a:t>To hear the interpreted language only, click Mute Original Audio.</a:t>
            </a:r>
          </a:p>
          <a:p>
            <a:pPr marL="114300" indent="0">
              <a:buNone/>
            </a:pPr>
            <a:r>
              <a:rPr lang="en-US" sz="1400" b="0" dirty="0">
                <a:latin typeface="Arial" panose="020B0604020202020204" pitchFamily="34" charset="0"/>
              </a:rPr>
              <a:t>Notas: Debe </a:t>
            </a:r>
            <a:r>
              <a:rPr lang="en-US" sz="1400" b="0" dirty="0" err="1">
                <a:latin typeface="Arial" panose="020B0604020202020204" pitchFamily="34" charset="0"/>
              </a:rPr>
              <a:t>unirse</a:t>
            </a:r>
            <a:r>
              <a:rPr lang="en-US" sz="1400" b="0" dirty="0">
                <a:latin typeface="Arial" panose="020B0604020202020204" pitchFamily="34" charset="0"/>
              </a:rPr>
              <a:t> al audio de la </a:t>
            </a:r>
            <a:r>
              <a:rPr lang="en-US" sz="1400" b="0" dirty="0" err="1">
                <a:latin typeface="Arial" panose="020B0604020202020204" pitchFamily="34" charset="0"/>
              </a:rPr>
              <a:t>reunión</a:t>
            </a:r>
            <a:r>
              <a:rPr lang="en-US" sz="1400" b="0" dirty="0">
                <a:latin typeface="Arial" panose="020B0604020202020204" pitchFamily="34" charset="0"/>
              </a:rPr>
              <a:t> a </a:t>
            </a:r>
            <a:r>
              <a:rPr lang="en-US" sz="1400" b="0" dirty="0" err="1">
                <a:latin typeface="Arial" panose="020B0604020202020204" pitchFamily="34" charset="0"/>
              </a:rPr>
              <a:t>través</a:t>
            </a:r>
            <a:r>
              <a:rPr lang="en-US" sz="1400" b="0" dirty="0">
                <a:latin typeface="Arial" panose="020B0604020202020204" pitchFamily="34" charset="0"/>
              </a:rPr>
              <a:t> del audio/VoIP de </a:t>
            </a:r>
            <a:r>
              <a:rPr lang="en-US" sz="1400" b="0" dirty="0" err="1">
                <a:latin typeface="Arial" panose="020B0604020202020204" pitchFamily="34" charset="0"/>
              </a:rPr>
              <a:t>su</a:t>
            </a:r>
            <a:r>
              <a:rPr lang="en-US" sz="1400" b="0" dirty="0">
                <a:latin typeface="Arial" panose="020B0604020202020204" pitchFamily="34" charset="0"/>
              </a:rPr>
              <a:t> </a:t>
            </a:r>
            <a:r>
              <a:rPr lang="en-US" sz="1400" b="0" dirty="0" err="1">
                <a:latin typeface="Arial" panose="020B0604020202020204" pitchFamily="34" charset="0"/>
              </a:rPr>
              <a:t>computadora</a:t>
            </a:r>
            <a:r>
              <a:rPr lang="en-US" sz="1400" b="0" dirty="0">
                <a:latin typeface="Arial" panose="020B0604020202020204" pitchFamily="34" charset="0"/>
              </a:rPr>
              <a:t>. No </a:t>
            </a:r>
            <a:r>
              <a:rPr lang="en-US" sz="1400" b="0" dirty="0" err="1">
                <a:latin typeface="Arial" panose="020B0604020202020204" pitchFamily="34" charset="0"/>
              </a:rPr>
              <a:t>puede</a:t>
            </a:r>
            <a:r>
              <a:rPr lang="en-US" sz="1400" b="0" dirty="0">
                <a:latin typeface="Arial" panose="020B0604020202020204" pitchFamily="34" charset="0"/>
              </a:rPr>
              <a:t> </a:t>
            </a:r>
            <a:r>
              <a:rPr lang="en-US" sz="1400" b="0" dirty="0" err="1">
                <a:latin typeface="Arial" panose="020B0604020202020204" pitchFamily="34" charset="0"/>
              </a:rPr>
              <a:t>escuchar</a:t>
            </a:r>
            <a:r>
              <a:rPr lang="en-US" sz="1400" b="0" dirty="0">
                <a:latin typeface="Arial" panose="020B0604020202020204" pitchFamily="34" charset="0"/>
              </a:rPr>
              <a:t> la </a:t>
            </a:r>
            <a:r>
              <a:rPr lang="en-US" sz="1400" b="0" dirty="0" err="1">
                <a:latin typeface="Arial" panose="020B0604020202020204" pitchFamily="34" charset="0"/>
              </a:rPr>
              <a:t>interpretación</a:t>
            </a:r>
            <a:r>
              <a:rPr lang="en-US" sz="1400" b="0" dirty="0">
                <a:latin typeface="Arial" panose="020B0604020202020204" pitchFamily="34" charset="0"/>
              </a:rPr>
              <a:t> de un </a:t>
            </a:r>
            <a:r>
              <a:rPr lang="en-US" sz="1400" b="0" dirty="0" err="1">
                <a:latin typeface="Arial" panose="020B0604020202020204" pitchFamily="34" charset="0"/>
              </a:rPr>
              <a:t>idioma</a:t>
            </a:r>
            <a:r>
              <a:rPr lang="en-US" sz="1400" b="0" dirty="0">
                <a:latin typeface="Arial" panose="020B0604020202020204" pitchFamily="34" charset="0"/>
              </a:rPr>
              <a:t> </a:t>
            </a:r>
            <a:r>
              <a:rPr lang="en-US" sz="1400" b="0" dirty="0" err="1">
                <a:latin typeface="Arial" panose="020B0604020202020204" pitchFamily="34" charset="0"/>
              </a:rPr>
              <a:t>si</a:t>
            </a:r>
            <a:r>
              <a:rPr lang="en-US" sz="1400" b="0" dirty="0">
                <a:latin typeface="Arial" panose="020B0604020202020204" pitchFamily="34" charset="0"/>
              </a:rPr>
              <a:t> </a:t>
            </a:r>
            <a:r>
              <a:rPr lang="en-US" sz="1400" b="0" dirty="0" err="1">
                <a:latin typeface="Arial" panose="020B0604020202020204" pitchFamily="34" charset="0"/>
              </a:rPr>
              <a:t>usa</a:t>
            </a:r>
            <a:r>
              <a:rPr lang="en-US" sz="1400" b="0" dirty="0">
                <a:latin typeface="Arial" panose="020B0604020202020204" pitchFamily="34" charset="0"/>
              </a:rPr>
              <a:t> las </a:t>
            </a:r>
            <a:r>
              <a:rPr lang="en-US" sz="1400" b="0" dirty="0" err="1">
                <a:latin typeface="Arial" panose="020B0604020202020204" pitchFamily="34" charset="0"/>
              </a:rPr>
              <a:t>funciones</a:t>
            </a:r>
            <a:r>
              <a:rPr lang="en-US" sz="1400" b="0" dirty="0">
                <a:latin typeface="Arial" panose="020B0604020202020204" pitchFamily="34" charset="0"/>
              </a:rPr>
              <a:t> de audio de </a:t>
            </a:r>
            <a:r>
              <a:rPr lang="en-US" sz="1400" b="0" dirty="0">
                <a:solidFill>
                  <a:srgbClr val="000000"/>
                </a:solidFill>
                <a:latin typeface="Arial" panose="020B0604020202020204" pitchFamily="34" charset="0"/>
                <a:hlinkClick r:id="rId3"/>
              </a:rPr>
              <a:t>marcación</a:t>
            </a:r>
            <a:r>
              <a:rPr lang="en-US" sz="1400" b="0" dirty="0">
                <a:latin typeface="Arial" panose="020B0604020202020204" pitchFamily="34" charset="0"/>
              </a:rPr>
              <a:t> o </a:t>
            </a:r>
            <a:r>
              <a:rPr lang="en-US" sz="1400" b="0" dirty="0">
                <a:solidFill>
                  <a:srgbClr val="000000"/>
                </a:solidFill>
                <a:latin typeface="Arial" panose="020B0604020202020204" pitchFamily="34" charset="0"/>
                <a:hlinkClick r:id="rId4"/>
              </a:rPr>
              <a:t>llamada telefónica</a:t>
            </a:r>
            <a:r>
              <a:rPr lang="en-US" sz="1400" b="0" dirty="0">
                <a:latin typeface="Arial" panose="020B0604020202020204" pitchFamily="34" charset="0"/>
              </a:rPr>
              <a:t>.</a:t>
            </a:r>
          </a:p>
          <a:p>
            <a:pPr marL="571500" lvl="1" indent="0">
              <a:buNone/>
            </a:pPr>
            <a:r>
              <a:rPr lang="en-US" sz="900" dirty="0">
                <a:solidFill>
                  <a:schemeClr val="tx1">
                    <a:lumMod val="65000"/>
                    <a:lumOff val="35000"/>
                  </a:schemeClr>
                </a:solidFill>
                <a:latin typeface="Arial" panose="020B0604020202020204" pitchFamily="34" charset="0"/>
              </a:rPr>
              <a:t>Notes: You must join the meeting audio through your computer audio/VoIP. You cannot listen to language interpretation if you use the </a:t>
            </a:r>
            <a:r>
              <a:rPr lang="en-US" sz="900" dirty="0">
                <a:solidFill>
                  <a:schemeClr val="tx1">
                    <a:lumMod val="65000"/>
                    <a:lumOff val="35000"/>
                  </a:schemeClr>
                </a:solidFill>
                <a:latin typeface="Arial" panose="020B0604020202020204" pitchFamily="34" charset="0"/>
                <a:hlinkClick r:id="rId3">
                  <a:extLst>
                    <a:ext uri="{A12FA001-AC4F-418D-AE19-62706E023703}">
                      <ahyp:hlinkClr xmlns:ahyp="http://schemas.microsoft.com/office/drawing/2018/hyperlinkcolor" val="tx"/>
                    </a:ext>
                  </a:extLst>
                </a:hlinkClick>
              </a:rPr>
              <a:t>dial-in</a:t>
            </a:r>
            <a:r>
              <a:rPr lang="en-US" sz="900" dirty="0">
                <a:solidFill>
                  <a:schemeClr val="tx1">
                    <a:lumMod val="65000"/>
                    <a:lumOff val="35000"/>
                  </a:schemeClr>
                </a:solidFill>
                <a:latin typeface="Arial" panose="020B0604020202020204" pitchFamily="34" charset="0"/>
              </a:rPr>
              <a:t> or </a:t>
            </a:r>
            <a:r>
              <a:rPr lang="en-US" sz="900" dirty="0">
                <a:solidFill>
                  <a:schemeClr val="tx1">
                    <a:lumMod val="65000"/>
                    <a:lumOff val="35000"/>
                  </a:schemeClr>
                </a:solidFill>
                <a:latin typeface="Arial" panose="020B0604020202020204" pitchFamily="34" charset="0"/>
                <a:hlinkClick r:id="rId4">
                  <a:extLst>
                    <a:ext uri="{A12FA001-AC4F-418D-AE19-62706E023703}">
                      <ahyp:hlinkClr xmlns:ahyp="http://schemas.microsoft.com/office/drawing/2018/hyperlinkcolor" val="tx"/>
                    </a:ext>
                  </a:extLst>
                </a:hlinkClick>
              </a:rPr>
              <a:t>call me</a:t>
            </a:r>
            <a:r>
              <a:rPr lang="en-US" sz="900" dirty="0">
                <a:solidFill>
                  <a:schemeClr val="tx1">
                    <a:lumMod val="65000"/>
                    <a:lumOff val="35000"/>
                  </a:schemeClr>
                </a:solidFill>
                <a:latin typeface="Arial" panose="020B0604020202020204" pitchFamily="34" charset="0"/>
              </a:rPr>
              <a:t> phone audio features.</a:t>
            </a:r>
          </a:p>
        </p:txBody>
      </p:sp>
      <p:sp>
        <p:nvSpPr>
          <p:cNvPr id="5" name="Content Placeholder 2">
            <a:extLst>
              <a:ext uri="{FF2B5EF4-FFF2-40B4-BE49-F238E27FC236}">
                <a16:creationId xmlns:a16="http://schemas.microsoft.com/office/drawing/2014/main" id="{D6ACBFE4-CB56-AA45-E6A9-A2880EC12BF0}"/>
              </a:ext>
              <a:ext uri="{C183D7F6-B498-43B3-948B-1728B52AA6E4}">
                <adec:decorative xmlns:adec="http://schemas.microsoft.com/office/drawing/2017/decorative" val="1"/>
              </a:ext>
            </a:extLst>
          </p:cNvPr>
          <p:cNvSpPr txBox="1">
            <a:spLocks/>
          </p:cNvSpPr>
          <p:nvPr/>
        </p:nvSpPr>
        <p:spPr>
          <a:xfrm>
            <a:off x="7534056" y="2359077"/>
            <a:ext cx="4252634" cy="407338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0" dirty="0">
                <a:solidFill>
                  <a:srgbClr val="0070C0"/>
                </a:solidFill>
                <a:latin typeface="Arial" panose="020B0604020202020204" pitchFamily="34" charset="0"/>
              </a:rPr>
              <a:t>Por </a:t>
            </a:r>
            <a:r>
              <a:rPr lang="en-US" sz="2000" b="0" dirty="0" err="1">
                <a:solidFill>
                  <a:srgbClr val="0070C0"/>
                </a:solidFill>
                <a:latin typeface="Arial" panose="020B0604020202020204" pitchFamily="34" charset="0"/>
              </a:rPr>
              <a:t>Teléfono</a:t>
            </a:r>
            <a:r>
              <a:rPr lang="en-US" sz="2000" b="0" dirty="0">
                <a:solidFill>
                  <a:srgbClr val="0070C0"/>
                </a:solidFill>
                <a:latin typeface="Arial" panose="020B0604020202020204" pitchFamily="34" charset="0"/>
              </a:rPr>
              <a:t> (Phone)</a:t>
            </a:r>
          </a:p>
          <a:p>
            <a:pPr marL="342900" indent="-342900">
              <a:buAutoNum type="arabicPeriod"/>
            </a:pPr>
            <a:r>
              <a:rPr lang="en-US" sz="1400" b="0" dirty="0">
                <a:latin typeface="Arial" panose="020B0604020202020204" pitchFamily="34" charset="0"/>
              </a:rPr>
              <a:t>En </a:t>
            </a:r>
            <a:r>
              <a:rPr lang="en-US" sz="1400" b="0" dirty="0" err="1">
                <a:latin typeface="Arial" panose="020B0604020202020204" pitchFamily="34" charset="0"/>
              </a:rPr>
              <a:t>los</a:t>
            </a:r>
            <a:r>
              <a:rPr lang="en-US" sz="1400" b="0" dirty="0">
                <a:latin typeface="Arial" panose="020B0604020202020204" pitchFamily="34" charset="0"/>
              </a:rPr>
              <a:t> </a:t>
            </a:r>
            <a:r>
              <a:rPr lang="en-US" sz="1400" b="0" dirty="0" err="1">
                <a:latin typeface="Arial" panose="020B0604020202020204" pitchFamily="34" charset="0"/>
              </a:rPr>
              <a:t>controles</a:t>
            </a:r>
            <a:r>
              <a:rPr lang="en-US" sz="1400" b="0" dirty="0">
                <a:latin typeface="Arial" panose="020B0604020202020204" pitchFamily="34" charset="0"/>
              </a:rPr>
              <a:t> de </a:t>
            </a:r>
            <a:r>
              <a:rPr lang="en-US" sz="1400" b="0" dirty="0" err="1">
                <a:latin typeface="Arial" panose="020B0604020202020204" pitchFamily="34" charset="0"/>
              </a:rPr>
              <a:t>reunión</a:t>
            </a:r>
            <a:r>
              <a:rPr lang="en-US" sz="1400" b="0" dirty="0">
                <a:latin typeface="Arial" panose="020B0604020202020204" pitchFamily="34" charset="0"/>
              </a:rPr>
              <a:t>, </a:t>
            </a:r>
            <a:r>
              <a:rPr lang="en-US" sz="1400" b="0" dirty="0" err="1">
                <a:latin typeface="Arial" panose="020B0604020202020204" pitchFamily="34" charset="0"/>
              </a:rPr>
              <a:t>haga</a:t>
            </a:r>
            <a:r>
              <a:rPr lang="en-US" sz="1400" b="0" dirty="0">
                <a:latin typeface="Arial" panose="020B0604020202020204" pitchFamily="34" charset="0"/>
              </a:rPr>
              <a:t> </a:t>
            </a:r>
            <a:r>
              <a:rPr lang="en-US" sz="1400" b="0" u="sng" dirty="0" err="1">
                <a:latin typeface="Arial" panose="020B0604020202020204" pitchFamily="34" charset="0"/>
              </a:rPr>
              <a:t>clic</a:t>
            </a:r>
            <a:r>
              <a:rPr lang="en-US" sz="1400" b="0" u="sng" dirty="0">
                <a:latin typeface="Arial" panose="020B0604020202020204" pitchFamily="34" charset="0"/>
              </a:rPr>
              <a:t> </a:t>
            </a:r>
            <a:r>
              <a:rPr lang="en-US" sz="1400" b="0" u="sng" dirty="0" err="1">
                <a:latin typeface="Arial" panose="020B0604020202020204" pitchFamily="34" charset="0"/>
              </a:rPr>
              <a:t>en</a:t>
            </a:r>
            <a:r>
              <a:rPr lang="en-US" sz="1400" b="0" u="sng" dirty="0">
                <a:latin typeface="Arial" panose="020B0604020202020204" pitchFamily="34" charset="0"/>
              </a:rPr>
              <a:t> </a:t>
            </a:r>
            <a:r>
              <a:rPr lang="en-US" sz="1400" b="0" u="sng" dirty="0" err="1">
                <a:latin typeface="Arial" panose="020B0604020202020204" pitchFamily="34" charset="0"/>
              </a:rPr>
              <a:t>los</a:t>
            </a:r>
            <a:r>
              <a:rPr lang="en-US" sz="1400" b="0" u="sng" dirty="0">
                <a:latin typeface="Arial" panose="020B0604020202020204" pitchFamily="34" charset="0"/>
              </a:rPr>
              <a:t> puntos </a:t>
            </a:r>
            <a:r>
              <a:rPr lang="en-US" sz="1400" b="0" u="sng" dirty="0" err="1">
                <a:latin typeface="Arial" panose="020B0604020202020204" pitchFamily="34" charset="0"/>
              </a:rPr>
              <a:t>suspensivos</a:t>
            </a:r>
            <a:r>
              <a:rPr lang="en-US" sz="1400" b="0" u="sng" dirty="0">
                <a:latin typeface="Arial" panose="020B0604020202020204" pitchFamily="34" charset="0"/>
              </a:rPr>
              <a:t>.</a:t>
            </a:r>
          </a:p>
          <a:p>
            <a:pPr marL="571500" lvl="1" indent="0">
              <a:buNone/>
            </a:pPr>
            <a:r>
              <a:rPr lang="en-US" sz="1100" dirty="0">
                <a:solidFill>
                  <a:schemeClr val="tx1">
                    <a:lumMod val="65000"/>
                    <a:lumOff val="35000"/>
                  </a:schemeClr>
                </a:solidFill>
                <a:latin typeface="Arial" panose="020B0604020202020204" pitchFamily="34" charset="0"/>
              </a:rPr>
              <a:t>In your meeting controls, tap the ellipses. </a:t>
            </a:r>
            <a:endParaRPr lang="en-US" sz="1000" dirty="0">
              <a:solidFill>
                <a:schemeClr val="tx1">
                  <a:lumMod val="65000"/>
                  <a:lumOff val="35000"/>
                </a:schemeClr>
              </a:solidFill>
              <a:latin typeface="Arial" panose="020B0604020202020204" pitchFamily="34" charset="0"/>
            </a:endParaRPr>
          </a:p>
          <a:p>
            <a:pPr marL="342900" indent="-342900">
              <a:buAutoNum type="arabicPeriod"/>
            </a:pPr>
            <a:r>
              <a:rPr lang="en-US" sz="1400" b="0" dirty="0">
                <a:latin typeface="Arial" panose="020B0604020202020204" pitchFamily="34" charset="0"/>
                <a:ea typeface="+mj-lt"/>
              </a:rPr>
              <a:t>Toque </a:t>
            </a:r>
            <a:r>
              <a:rPr lang="en-US" sz="1400" b="0" u="sng" dirty="0">
                <a:latin typeface="Arial" panose="020B0604020202020204" pitchFamily="34" charset="0"/>
                <a:ea typeface="+mj-lt"/>
              </a:rPr>
              <a:t>Language interpretation</a:t>
            </a:r>
            <a:r>
              <a:rPr lang="en-US" sz="1400" b="0" dirty="0">
                <a:latin typeface="Arial" panose="020B0604020202020204" pitchFamily="34" charset="0"/>
                <a:ea typeface="+mj-lt"/>
              </a:rPr>
              <a:t> (</a:t>
            </a:r>
            <a:r>
              <a:rPr lang="en-US" sz="1400" b="0" dirty="0" err="1">
                <a:latin typeface="Arial" panose="020B0604020202020204" pitchFamily="34" charset="0"/>
                <a:ea typeface="+mj-lt"/>
              </a:rPr>
              <a:t>Interpretación</a:t>
            </a:r>
            <a:r>
              <a:rPr lang="en-US" sz="1400" b="0" dirty="0">
                <a:latin typeface="Arial" panose="020B0604020202020204" pitchFamily="34" charset="0"/>
                <a:ea typeface="+mj-lt"/>
              </a:rPr>
              <a:t> de </a:t>
            </a:r>
            <a:r>
              <a:rPr lang="en-US" sz="1400" b="0" dirty="0" err="1">
                <a:latin typeface="Arial" panose="020B0604020202020204" pitchFamily="34" charset="0"/>
                <a:ea typeface="+mj-lt"/>
              </a:rPr>
              <a:t>idioma</a:t>
            </a:r>
            <a:r>
              <a:rPr lang="en-US" sz="1400" b="0" dirty="0">
                <a:latin typeface="Arial" panose="020B0604020202020204" pitchFamily="34" charset="0"/>
                <a:ea typeface="+mj-lt"/>
              </a:rPr>
              <a:t>). Haga </a:t>
            </a:r>
            <a:r>
              <a:rPr lang="en-US" sz="1400" b="0" u="sng" dirty="0" err="1">
                <a:latin typeface="Arial" panose="020B0604020202020204" pitchFamily="34" charset="0"/>
                <a:ea typeface="+mj-lt"/>
              </a:rPr>
              <a:t>clic</a:t>
            </a:r>
            <a:r>
              <a:rPr lang="en-US" sz="1400" b="0" u="sng" dirty="0">
                <a:latin typeface="Arial" panose="020B0604020202020204" pitchFamily="34" charset="0"/>
                <a:ea typeface="+mj-lt"/>
              </a:rPr>
              <a:t> </a:t>
            </a:r>
            <a:r>
              <a:rPr lang="en-US" sz="1400" b="0" u="sng" dirty="0" err="1">
                <a:latin typeface="Arial" panose="020B0604020202020204" pitchFamily="34" charset="0"/>
                <a:ea typeface="+mj-lt"/>
              </a:rPr>
              <a:t>en</a:t>
            </a:r>
            <a:r>
              <a:rPr lang="en-US" sz="1400" b="0" u="sng" dirty="0">
                <a:latin typeface="Arial" panose="020B0604020202020204" pitchFamily="34" charset="0"/>
                <a:ea typeface="+mj-lt"/>
              </a:rPr>
              <a:t> Español</a:t>
            </a:r>
            <a:r>
              <a:rPr lang="en-US" sz="1400" b="0" dirty="0">
                <a:latin typeface="Arial" panose="020B0604020202020204" pitchFamily="34" charset="0"/>
                <a:ea typeface="+mj-lt"/>
              </a:rPr>
              <a:t>.</a:t>
            </a:r>
            <a:r>
              <a:rPr lang="en-US" sz="1400" b="0" dirty="0">
                <a:solidFill>
                  <a:schemeClr val="tx1">
                    <a:lumMod val="65000"/>
                    <a:lumOff val="35000"/>
                  </a:schemeClr>
                </a:solidFill>
                <a:latin typeface="Arial" panose="020B0604020202020204" pitchFamily="34" charset="0"/>
                <a:ea typeface="+mj-lt"/>
              </a:rPr>
              <a:t> </a:t>
            </a:r>
            <a:r>
              <a:rPr lang="en-US" sz="1400" b="0" dirty="0">
                <a:latin typeface="Arial" panose="020B0604020202020204" pitchFamily="34" charset="0"/>
                <a:ea typeface="+mj-lt"/>
              </a:rPr>
              <a:t> </a:t>
            </a:r>
            <a:endParaRPr lang="en-US" sz="1400" b="0" dirty="0">
              <a:solidFill>
                <a:srgbClr val="000000"/>
              </a:solidFill>
              <a:latin typeface="Arial" panose="020B0604020202020204" pitchFamily="34" charset="0"/>
            </a:endParaRPr>
          </a:p>
          <a:p>
            <a:pPr marL="571500" lvl="1" indent="0">
              <a:buNone/>
            </a:pPr>
            <a:r>
              <a:rPr lang="en-US" sz="1100" dirty="0">
                <a:solidFill>
                  <a:schemeClr val="tx1">
                    <a:lumMod val="65000"/>
                    <a:lumOff val="35000"/>
                  </a:schemeClr>
                </a:solidFill>
                <a:latin typeface="Arial" panose="020B0604020202020204" pitchFamily="34" charset="0"/>
              </a:rPr>
              <a:t>Tap Language Interpretation. Click Spanish.</a:t>
            </a:r>
            <a:r>
              <a:rPr lang="en-US" sz="1100" dirty="0">
                <a:latin typeface="Arial" panose="020B0604020202020204" pitchFamily="34" charset="0"/>
              </a:rPr>
              <a:t> </a:t>
            </a:r>
          </a:p>
          <a:p>
            <a:pPr marL="342900" indent="-342900">
              <a:buAutoNum type="arabicPeriod"/>
            </a:pPr>
            <a:r>
              <a:rPr lang="en-US" sz="1400" b="0" dirty="0">
                <a:latin typeface="Arial" panose="020B0604020202020204" pitchFamily="34" charset="0"/>
              </a:rPr>
              <a:t>Para </a:t>
            </a:r>
            <a:r>
              <a:rPr lang="en-US" sz="1400" b="0" dirty="0" err="1">
                <a:latin typeface="Arial" panose="020B0604020202020204" pitchFamily="34" charset="0"/>
              </a:rPr>
              <a:t>escuchar</a:t>
            </a:r>
            <a:r>
              <a:rPr lang="en-US" sz="1400" b="0" dirty="0">
                <a:latin typeface="Arial" panose="020B0604020202020204" pitchFamily="34" charset="0"/>
              </a:rPr>
              <a:t> solo </a:t>
            </a:r>
            <a:r>
              <a:rPr lang="en-US" sz="1400" b="0" dirty="0" err="1">
                <a:latin typeface="Arial" panose="020B0604020202020204" pitchFamily="34" charset="0"/>
              </a:rPr>
              <a:t>el</a:t>
            </a:r>
            <a:r>
              <a:rPr lang="en-US" sz="1400" b="0" dirty="0">
                <a:latin typeface="Arial" panose="020B0604020202020204" pitchFamily="34" charset="0"/>
              </a:rPr>
              <a:t> </a:t>
            </a:r>
            <a:r>
              <a:rPr lang="en-US" sz="1400" b="0" dirty="0" err="1">
                <a:latin typeface="Arial" panose="020B0604020202020204" pitchFamily="34" charset="0"/>
              </a:rPr>
              <a:t>idioma</a:t>
            </a:r>
            <a:r>
              <a:rPr lang="en-US" sz="1400" b="0" dirty="0">
                <a:latin typeface="Arial" panose="020B0604020202020204" pitchFamily="34" charset="0"/>
              </a:rPr>
              <a:t> </a:t>
            </a:r>
            <a:r>
              <a:rPr lang="en-US" sz="1400" b="0" dirty="0" err="1">
                <a:latin typeface="Arial" panose="020B0604020202020204" pitchFamily="34" charset="0"/>
              </a:rPr>
              <a:t>interpretado</a:t>
            </a:r>
            <a:r>
              <a:rPr lang="en-US" sz="1400" b="0" dirty="0">
                <a:latin typeface="Arial" panose="020B0604020202020204" pitchFamily="34" charset="0"/>
              </a:rPr>
              <a:t>, toque </a:t>
            </a:r>
            <a:r>
              <a:rPr lang="en-US" sz="1400" b="0" dirty="0" err="1">
                <a:latin typeface="Arial" panose="020B0604020202020204" pitchFamily="34" charset="0"/>
              </a:rPr>
              <a:t>el</a:t>
            </a:r>
            <a:r>
              <a:rPr lang="en-US" sz="1400" b="0" dirty="0">
                <a:latin typeface="Arial" panose="020B0604020202020204" pitchFamily="34" charset="0"/>
              </a:rPr>
              <a:t> </a:t>
            </a:r>
            <a:r>
              <a:rPr lang="en-US" sz="1400" b="0" dirty="0" err="1">
                <a:latin typeface="Arial" panose="020B0604020202020204" pitchFamily="34" charset="0"/>
              </a:rPr>
              <a:t>botón</a:t>
            </a:r>
            <a:r>
              <a:rPr lang="en-US" sz="1400" b="0" dirty="0">
                <a:latin typeface="Arial" panose="020B0604020202020204" pitchFamily="34" charset="0"/>
              </a:rPr>
              <a:t> para </a:t>
            </a:r>
            <a:r>
              <a:rPr lang="en-US" sz="1400" b="0" dirty="0" err="1">
                <a:latin typeface="Arial" panose="020B0604020202020204" pitchFamily="34" charset="0"/>
              </a:rPr>
              <a:t>silenciar</a:t>
            </a:r>
            <a:r>
              <a:rPr lang="en-US" sz="1400" b="0" dirty="0">
                <a:latin typeface="Arial" panose="020B0604020202020204" pitchFamily="34" charset="0"/>
              </a:rPr>
              <a:t> </a:t>
            </a:r>
            <a:r>
              <a:rPr lang="en-US" sz="1400" b="0" dirty="0" err="1">
                <a:latin typeface="Arial" panose="020B0604020202020204" pitchFamily="34" charset="0"/>
              </a:rPr>
              <a:t>el</a:t>
            </a:r>
            <a:r>
              <a:rPr lang="en-US" sz="1400" b="0" dirty="0">
                <a:latin typeface="Arial" panose="020B0604020202020204" pitchFamily="34" charset="0"/>
              </a:rPr>
              <a:t> audio original</a:t>
            </a:r>
            <a:endParaRPr lang="en-US" sz="1000" b="0" dirty="0">
              <a:latin typeface="Arial" panose="020B0604020202020204" pitchFamily="34" charset="0"/>
            </a:endParaRPr>
          </a:p>
          <a:p>
            <a:pPr marL="571500" lvl="1" indent="0">
              <a:buNone/>
            </a:pPr>
            <a:r>
              <a:rPr lang="en-US" sz="1100" dirty="0">
                <a:solidFill>
                  <a:schemeClr val="tx1">
                    <a:lumMod val="65000"/>
                    <a:lumOff val="35000"/>
                  </a:schemeClr>
                </a:solidFill>
                <a:latin typeface="Arial" panose="020B0604020202020204" pitchFamily="34" charset="0"/>
              </a:rPr>
              <a:t>Tap the toggle to Mute Original Audio. </a:t>
            </a:r>
          </a:p>
          <a:p>
            <a:pPr marL="342900" indent="-342900">
              <a:buAutoNum type="arabicPeriod"/>
            </a:pPr>
            <a:r>
              <a:rPr lang="en-US" sz="1400" b="0" dirty="0">
                <a:latin typeface="Arial" panose="020B0604020202020204" pitchFamily="34" charset="0"/>
              </a:rPr>
              <a:t>Haga </a:t>
            </a:r>
            <a:r>
              <a:rPr lang="en-US" sz="1400" b="0" u="sng" dirty="0" err="1">
                <a:latin typeface="Arial" panose="020B0604020202020204" pitchFamily="34" charset="0"/>
              </a:rPr>
              <a:t>clic</a:t>
            </a:r>
            <a:r>
              <a:rPr lang="en-US" sz="1400" b="0" u="sng" dirty="0">
                <a:latin typeface="Arial" panose="020B0604020202020204" pitchFamily="34" charset="0"/>
              </a:rPr>
              <a:t> </a:t>
            </a:r>
            <a:r>
              <a:rPr lang="en-US" sz="1400" b="0" u="sng" dirty="0" err="1">
                <a:latin typeface="Arial" panose="020B0604020202020204" pitchFamily="34" charset="0"/>
              </a:rPr>
              <a:t>en</a:t>
            </a:r>
            <a:r>
              <a:rPr lang="en-US" sz="1400" b="0" u="sng" dirty="0">
                <a:latin typeface="Arial" panose="020B0604020202020204" pitchFamily="34" charset="0"/>
              </a:rPr>
              <a:t> Done </a:t>
            </a:r>
            <a:r>
              <a:rPr lang="en-US" sz="1400" b="0" dirty="0">
                <a:latin typeface="Arial" panose="020B0604020202020204" pitchFamily="34" charset="0"/>
              </a:rPr>
              <a:t>(Listo).</a:t>
            </a:r>
          </a:p>
          <a:p>
            <a:pPr marL="571500" lvl="1" indent="0">
              <a:buNone/>
            </a:pPr>
            <a:r>
              <a:rPr lang="en-US" sz="1100" dirty="0">
                <a:solidFill>
                  <a:schemeClr val="tx1">
                    <a:lumMod val="65000"/>
                    <a:lumOff val="35000"/>
                  </a:schemeClr>
                </a:solidFill>
                <a:latin typeface="Arial" panose="020B0604020202020204" pitchFamily="34" charset="0"/>
              </a:rPr>
              <a:t>Click Done. </a:t>
            </a:r>
          </a:p>
          <a:p>
            <a:endParaRPr lang="en-US" sz="1200" b="0" dirty="0">
              <a:latin typeface="Arial" panose="020B0604020202020204" pitchFamily="34" charset="0"/>
              <a:ea typeface="+mj-lt"/>
            </a:endParaRPr>
          </a:p>
          <a:p>
            <a:endParaRPr lang="en-US" sz="1200" b="0" dirty="0">
              <a:latin typeface="Arial" panose="020B0604020202020204" pitchFamily="34" charset="0"/>
            </a:endParaRPr>
          </a:p>
          <a:p>
            <a:endParaRPr lang="en-US" b="0" dirty="0">
              <a:latin typeface="Arial" panose="020B0604020202020204" pitchFamily="34" charset="0"/>
            </a:endParaRPr>
          </a:p>
        </p:txBody>
      </p:sp>
      <p:pic>
        <p:nvPicPr>
          <p:cNvPr id="4" name="Picture 3">
            <a:extLst>
              <a:ext uri="{FF2B5EF4-FFF2-40B4-BE49-F238E27FC236}">
                <a16:creationId xmlns:a16="http://schemas.microsoft.com/office/drawing/2014/main" id="{088568D4-2ADA-DECC-B8C9-DDF219910092}"/>
              </a:ext>
              <a:ext uri="{C183D7F6-B498-43B3-948B-1728B52AA6E4}">
                <adec:decorative xmlns:adec="http://schemas.microsoft.com/office/drawing/2017/decorative" val="1"/>
              </a:ext>
            </a:extLst>
          </p:cNvPr>
          <p:cNvPicPr>
            <a:picLocks noChangeAspect="1"/>
          </p:cNvPicPr>
          <p:nvPr/>
        </p:nvPicPr>
        <p:blipFill>
          <a:blip r:embed="rId5"/>
          <a:srcRect t="7407" r="-275" b="529"/>
          <a:stretch/>
        </p:blipFill>
        <p:spPr>
          <a:xfrm>
            <a:off x="5063613" y="2599403"/>
            <a:ext cx="2239920" cy="1064734"/>
          </a:xfrm>
          <a:prstGeom prst="rect">
            <a:avLst/>
          </a:prstGeom>
        </p:spPr>
      </p:pic>
      <p:pic>
        <p:nvPicPr>
          <p:cNvPr id="6" name="Picture 5">
            <a:extLst>
              <a:ext uri="{FF2B5EF4-FFF2-40B4-BE49-F238E27FC236}">
                <a16:creationId xmlns:a16="http://schemas.microsoft.com/office/drawing/2014/main" id="{24AD3ADF-BB4A-38CE-99F1-22B4FD9EC4AC}"/>
              </a:ext>
              <a:ext uri="{C183D7F6-B498-43B3-948B-1728B52AA6E4}">
                <adec:decorative xmlns:adec="http://schemas.microsoft.com/office/drawing/2017/decorative" val="1"/>
              </a:ext>
            </a:extLst>
          </p:cNvPr>
          <p:cNvPicPr>
            <a:picLocks noChangeAspect="1"/>
          </p:cNvPicPr>
          <p:nvPr/>
        </p:nvPicPr>
        <p:blipFill>
          <a:blip r:embed="rId6"/>
          <a:srcRect r="13368"/>
          <a:stretch/>
        </p:blipFill>
        <p:spPr>
          <a:xfrm>
            <a:off x="5149645" y="3920613"/>
            <a:ext cx="2069856" cy="1504951"/>
          </a:xfrm>
          <a:prstGeom prst="rect">
            <a:avLst/>
          </a:prstGeom>
        </p:spPr>
      </p:pic>
      <p:pic>
        <p:nvPicPr>
          <p:cNvPr id="8" name="Graphic 7">
            <a:extLst>
              <a:ext uri="{FF2B5EF4-FFF2-40B4-BE49-F238E27FC236}">
                <a16:creationId xmlns:a16="http://schemas.microsoft.com/office/drawing/2014/main" id="{7B7D7610-7A79-F65C-ECD0-E19ACE44EF5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0800000">
            <a:off x="4671552" y="2701706"/>
            <a:ext cx="392061" cy="373626"/>
          </a:xfrm>
          <a:prstGeom prst="rect">
            <a:avLst/>
          </a:prstGeom>
        </p:spPr>
      </p:pic>
      <p:pic>
        <p:nvPicPr>
          <p:cNvPr id="9" name="Graphic 8">
            <a:extLst>
              <a:ext uri="{FF2B5EF4-FFF2-40B4-BE49-F238E27FC236}">
                <a16:creationId xmlns:a16="http://schemas.microsoft.com/office/drawing/2014/main" id="{E8A326A8-B723-8BC0-D5BF-106FB6BEA83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10800000">
            <a:off x="4591647" y="4012171"/>
            <a:ext cx="392061" cy="373626"/>
          </a:xfrm>
          <a:prstGeom prst="rect">
            <a:avLst/>
          </a:prstGeom>
        </p:spPr>
      </p:pic>
      <p:sp>
        <p:nvSpPr>
          <p:cNvPr id="10" name="Slide Number Placeholder 9">
            <a:extLst>
              <a:ext uri="{FF2B5EF4-FFF2-40B4-BE49-F238E27FC236}">
                <a16:creationId xmlns:a16="http://schemas.microsoft.com/office/drawing/2014/main" id="{4DD06077-423A-A733-0407-00ACCB772EE9}"/>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pPr/>
              <a:t>2</a:t>
            </a:fld>
            <a:endParaRPr lang="en-US" dirty="0"/>
          </a:p>
        </p:txBody>
      </p:sp>
    </p:spTree>
    <p:extLst>
      <p:ext uri="{BB962C8B-B14F-4D97-AF65-F5344CB8AC3E}">
        <p14:creationId xmlns:p14="http://schemas.microsoft.com/office/powerpoint/2010/main" val="144705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333E1-6ECA-8FC8-10B9-2B59FE1557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332829-76E9-000F-811E-4B02E211B689}"/>
              </a:ext>
            </a:extLst>
          </p:cNvPr>
          <p:cNvSpPr>
            <a:spLocks noGrp="1"/>
          </p:cNvSpPr>
          <p:nvPr>
            <p:ph type="title"/>
          </p:nvPr>
        </p:nvSpPr>
        <p:spPr>
          <a:xfrm>
            <a:off x="481730" y="987425"/>
            <a:ext cx="10473141" cy="896793"/>
          </a:xfrm>
        </p:spPr>
        <p:txBody>
          <a:bodyPr anchor="b">
            <a:normAutofit fontScale="90000"/>
          </a:bodyPr>
          <a:lstStyle/>
          <a:p>
            <a:r>
              <a:rPr lang="en-US" sz="6600" dirty="0"/>
              <a:t>Toddlers – Looking Closer</a:t>
            </a:r>
            <a:endParaRPr lang="en-US" dirty="0"/>
          </a:p>
        </p:txBody>
      </p:sp>
      <p:sp>
        <p:nvSpPr>
          <p:cNvPr id="3" name="Subtitle 2">
            <a:extLst>
              <a:ext uri="{FF2B5EF4-FFF2-40B4-BE49-F238E27FC236}">
                <a16:creationId xmlns:a16="http://schemas.microsoft.com/office/drawing/2014/main" id="{95704895-14B0-5B0C-CB97-64C57BC24CAE}"/>
              </a:ext>
            </a:extLst>
          </p:cNvPr>
          <p:cNvSpPr>
            <a:spLocks noGrp="1"/>
          </p:cNvSpPr>
          <p:nvPr>
            <p:ph type="body" sz="half" idx="2"/>
          </p:nvPr>
        </p:nvSpPr>
        <p:spPr>
          <a:xfrm>
            <a:off x="481729" y="1884218"/>
            <a:ext cx="11297894" cy="3986359"/>
          </a:xfrm>
        </p:spPr>
        <p:txBody>
          <a:bodyPr>
            <a:normAutofit/>
          </a:bodyPr>
          <a:lstStyle/>
          <a:p>
            <a:r>
              <a:rPr lang="en-US" sz="3200" b="1" dirty="0"/>
              <a:t>Domains</a:t>
            </a:r>
            <a:r>
              <a:rPr lang="en-US" sz="3200" dirty="0"/>
              <a:t>: Engaged Support for Learning (ESL)</a:t>
            </a:r>
          </a:p>
          <a:p>
            <a:r>
              <a:rPr lang="en-US" sz="3200" b="1" dirty="0"/>
              <a:t>Dimension</a:t>
            </a:r>
            <a:r>
              <a:rPr lang="en-US" sz="3200" dirty="0"/>
              <a:t>: Quality of Feedback (QF)</a:t>
            </a:r>
          </a:p>
          <a:p>
            <a:endParaRPr lang="en-US" sz="3200" dirty="0"/>
          </a:p>
          <a:p>
            <a:r>
              <a:rPr lang="en-US" sz="3200" b="1" dirty="0"/>
              <a:t>Indicators</a:t>
            </a:r>
            <a:r>
              <a:rPr lang="en-US" sz="3200" dirty="0"/>
              <a:t>:</a:t>
            </a:r>
          </a:p>
          <a:p>
            <a:pPr marL="457200" indent="-457200">
              <a:buFont typeface="Arial" panose="020B0604020202020204" pitchFamily="34" charset="0"/>
              <a:buChar char="•"/>
            </a:pPr>
            <a:r>
              <a:rPr lang="en-US" sz="3200" dirty="0"/>
              <a:t>Scaffolding</a:t>
            </a:r>
          </a:p>
          <a:p>
            <a:pPr marL="457200" indent="-457200">
              <a:buFont typeface="Arial" panose="020B0604020202020204" pitchFamily="34" charset="0"/>
              <a:buChar char="•"/>
            </a:pPr>
            <a:r>
              <a:rPr lang="en-US" sz="3200" dirty="0"/>
              <a:t>Providing Information</a:t>
            </a:r>
          </a:p>
          <a:p>
            <a:pPr marL="457200" indent="-457200">
              <a:buFont typeface="Arial" panose="020B0604020202020204" pitchFamily="34" charset="0"/>
              <a:buChar char="•"/>
            </a:pPr>
            <a:r>
              <a:rPr lang="en-US" sz="3200" dirty="0"/>
              <a:t>Encouragement and Affirmations</a:t>
            </a:r>
          </a:p>
        </p:txBody>
      </p:sp>
      <p:sp>
        <p:nvSpPr>
          <p:cNvPr id="4" name="Slide Number Placeholder 3">
            <a:extLst>
              <a:ext uri="{FF2B5EF4-FFF2-40B4-BE49-F238E27FC236}">
                <a16:creationId xmlns:a16="http://schemas.microsoft.com/office/drawing/2014/main" id="{7655FA39-20AB-7500-AD56-4DE349C78C1C}"/>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20</a:t>
            </a:fld>
            <a:endParaRPr lang="en-US"/>
          </a:p>
        </p:txBody>
      </p:sp>
    </p:spTree>
    <p:extLst>
      <p:ext uri="{BB962C8B-B14F-4D97-AF65-F5344CB8AC3E}">
        <p14:creationId xmlns:p14="http://schemas.microsoft.com/office/powerpoint/2010/main" val="4056593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2C6BE-7D22-C5E6-638E-2609D383EFE9}"/>
              </a:ext>
            </a:extLst>
          </p:cNvPr>
          <p:cNvSpPr>
            <a:spLocks noGrp="1"/>
          </p:cNvSpPr>
          <p:nvPr>
            <p:ph type="title"/>
          </p:nvPr>
        </p:nvSpPr>
        <p:spPr>
          <a:xfrm>
            <a:off x="481730" y="987425"/>
            <a:ext cx="5276652" cy="706346"/>
          </a:xfrm>
        </p:spPr>
        <p:txBody>
          <a:bodyPr>
            <a:normAutofit/>
          </a:bodyPr>
          <a:lstStyle/>
          <a:p>
            <a:r>
              <a:rPr lang="en-US" sz="4400" dirty="0"/>
              <a:t>Toddler Scenario</a:t>
            </a:r>
          </a:p>
        </p:txBody>
      </p:sp>
      <p:sp>
        <p:nvSpPr>
          <p:cNvPr id="4" name="Text Placeholder 3">
            <a:extLst>
              <a:ext uri="{FF2B5EF4-FFF2-40B4-BE49-F238E27FC236}">
                <a16:creationId xmlns:a16="http://schemas.microsoft.com/office/drawing/2014/main" id="{454EEA7D-3D22-2FDA-D90D-CA1BCA6D0A8D}"/>
              </a:ext>
            </a:extLst>
          </p:cNvPr>
          <p:cNvSpPr>
            <a:spLocks noGrp="1"/>
          </p:cNvSpPr>
          <p:nvPr>
            <p:ph type="body" sz="half" idx="2"/>
          </p:nvPr>
        </p:nvSpPr>
        <p:spPr>
          <a:xfrm>
            <a:off x="235527" y="1925783"/>
            <a:ext cx="5749637" cy="3944794"/>
          </a:xfrm>
        </p:spPr>
        <p:txBody>
          <a:bodyPr>
            <a:normAutofit/>
          </a:bodyPr>
          <a:lstStyle/>
          <a:p>
            <a:r>
              <a:rPr lang="en-US" sz="3200" i="1" dirty="0">
                <a:solidFill>
                  <a:schemeClr val="tx1"/>
                </a:solidFill>
              </a:rPr>
              <a:t>Child struggling with blocks.</a:t>
            </a:r>
          </a:p>
          <a:p>
            <a:endParaRPr lang="en-US" sz="3200" dirty="0">
              <a:solidFill>
                <a:schemeClr val="tx1"/>
              </a:solidFill>
            </a:endParaRPr>
          </a:p>
          <a:p>
            <a:r>
              <a:rPr lang="en-US" sz="2800" b="1" dirty="0">
                <a:solidFill>
                  <a:schemeClr val="tx1"/>
                </a:solidFill>
              </a:rPr>
              <a:t>CLASS Practices</a:t>
            </a:r>
          </a:p>
          <a:p>
            <a:pPr marL="342900" indent="-342900">
              <a:buFont typeface="Arial" panose="020B0604020202020204" pitchFamily="34" charset="0"/>
              <a:buChar char="•"/>
            </a:pPr>
            <a:r>
              <a:rPr lang="en-US" sz="2400" dirty="0">
                <a:solidFill>
                  <a:schemeClr val="tx1"/>
                </a:solidFill>
              </a:rPr>
              <a:t>Ask open-ended questions</a:t>
            </a:r>
          </a:p>
          <a:p>
            <a:pPr marL="342900" indent="-342900">
              <a:buFont typeface="Arial" panose="020B0604020202020204" pitchFamily="34" charset="0"/>
              <a:buChar char="•"/>
            </a:pPr>
            <a:r>
              <a:rPr lang="en-US" sz="2400" dirty="0">
                <a:solidFill>
                  <a:schemeClr val="tx1"/>
                </a:solidFill>
              </a:rPr>
              <a:t>Offer hints</a:t>
            </a:r>
          </a:p>
          <a:p>
            <a:pPr marL="342900" indent="-342900">
              <a:buFont typeface="Arial" panose="020B0604020202020204" pitchFamily="34" charset="0"/>
              <a:buChar char="•"/>
            </a:pPr>
            <a:r>
              <a:rPr lang="en-US" sz="2400" dirty="0">
                <a:solidFill>
                  <a:schemeClr val="tx1"/>
                </a:solidFill>
              </a:rPr>
              <a:t>Celebrate efforts (acknowledge toddlers’ persistence in a task)</a:t>
            </a:r>
          </a:p>
        </p:txBody>
      </p:sp>
      <p:pic>
        <p:nvPicPr>
          <p:cNvPr id="1026" name="Picture 2">
            <a:extLst>
              <a:ext uri="{FF2B5EF4-FFF2-40B4-BE49-F238E27FC236}">
                <a16:creationId xmlns:a16="http://schemas.microsoft.com/office/drawing/2014/main" id="{6A25F0DC-E78F-7480-F5FA-2A9F028B5F6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619" y="1693771"/>
            <a:ext cx="5420762" cy="41768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208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E6AF8-13BD-7BDD-97BA-439C79B8A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F0094-0221-969C-724A-CE681494C25F}"/>
              </a:ext>
            </a:extLst>
          </p:cNvPr>
          <p:cNvSpPr>
            <a:spLocks noGrp="1"/>
          </p:cNvSpPr>
          <p:nvPr>
            <p:ph type="title"/>
          </p:nvPr>
        </p:nvSpPr>
        <p:spPr>
          <a:xfrm>
            <a:off x="481730" y="987425"/>
            <a:ext cx="7947895" cy="1132320"/>
          </a:xfrm>
        </p:spPr>
        <p:txBody>
          <a:bodyPr anchor="b">
            <a:normAutofit/>
          </a:bodyPr>
          <a:lstStyle/>
          <a:p>
            <a:r>
              <a:rPr lang="en-US" sz="6600" dirty="0"/>
              <a:t>Toddler Video</a:t>
            </a:r>
            <a:endParaRPr lang="en-US" dirty="0"/>
          </a:p>
        </p:txBody>
      </p:sp>
      <p:sp>
        <p:nvSpPr>
          <p:cNvPr id="3" name="Subtitle 2">
            <a:extLst>
              <a:ext uri="{FF2B5EF4-FFF2-40B4-BE49-F238E27FC236}">
                <a16:creationId xmlns:a16="http://schemas.microsoft.com/office/drawing/2014/main" id="{2D953220-1D5C-95A9-C5AF-FE934688C113}"/>
              </a:ext>
            </a:extLst>
          </p:cNvPr>
          <p:cNvSpPr>
            <a:spLocks noGrp="1"/>
          </p:cNvSpPr>
          <p:nvPr>
            <p:ph type="body" sz="half" idx="2"/>
          </p:nvPr>
        </p:nvSpPr>
        <p:spPr>
          <a:xfrm>
            <a:off x="481730" y="1870364"/>
            <a:ext cx="10795869" cy="4000213"/>
          </a:xfrm>
        </p:spPr>
        <p:txBody>
          <a:bodyPr>
            <a:normAutofit/>
          </a:bodyPr>
          <a:lstStyle/>
          <a:p>
            <a:endParaRPr lang="en-US" sz="3200" dirty="0"/>
          </a:p>
          <a:p>
            <a:r>
              <a:rPr lang="en-US" sz="3200" dirty="0">
                <a:hlinkClick r:id="rId3"/>
              </a:rPr>
              <a:t>Video: Providing Information with Pretend Play</a:t>
            </a:r>
            <a:endParaRPr lang="en-US" sz="3200" dirty="0"/>
          </a:p>
          <a:p>
            <a:endParaRPr lang="en-US" sz="3200" dirty="0"/>
          </a:p>
          <a:p>
            <a:r>
              <a:rPr lang="en-US" sz="3200" dirty="0"/>
              <a:t>What is the teacher doing to keep the learning going?</a:t>
            </a:r>
          </a:p>
          <a:p>
            <a:pPr marL="514350" indent="-514350">
              <a:buAutoNum type="arabicPeriod"/>
            </a:pPr>
            <a:endParaRPr lang="en-US" sz="3200" dirty="0"/>
          </a:p>
          <a:p>
            <a:endParaRPr lang="en-US" sz="3200" dirty="0"/>
          </a:p>
          <a:p>
            <a:endParaRPr lang="en-US" sz="3200" dirty="0"/>
          </a:p>
        </p:txBody>
      </p:sp>
      <p:sp>
        <p:nvSpPr>
          <p:cNvPr id="4" name="Slide Number Placeholder 3">
            <a:extLst>
              <a:ext uri="{FF2B5EF4-FFF2-40B4-BE49-F238E27FC236}">
                <a16:creationId xmlns:a16="http://schemas.microsoft.com/office/drawing/2014/main" id="{67CB8FEB-D082-3BD5-5A26-6C2D12A3F153}"/>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22</a:t>
            </a:fld>
            <a:endParaRPr lang="en-US"/>
          </a:p>
        </p:txBody>
      </p:sp>
    </p:spTree>
    <p:extLst>
      <p:ext uri="{BB962C8B-B14F-4D97-AF65-F5344CB8AC3E}">
        <p14:creationId xmlns:p14="http://schemas.microsoft.com/office/powerpoint/2010/main" val="2930586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2F981-F0DA-BE4E-5ED9-D279F05DCB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8FBCF-361D-1054-B921-3F46849AD048}"/>
              </a:ext>
            </a:extLst>
          </p:cNvPr>
          <p:cNvSpPr>
            <a:spLocks noGrp="1"/>
          </p:cNvSpPr>
          <p:nvPr>
            <p:ph type="title"/>
          </p:nvPr>
        </p:nvSpPr>
        <p:spPr>
          <a:xfrm>
            <a:off x="928255" y="831274"/>
            <a:ext cx="4450570" cy="2766365"/>
          </a:xfrm>
        </p:spPr>
        <p:txBody>
          <a:bodyPr anchor="b">
            <a:normAutofit/>
          </a:bodyPr>
          <a:lstStyle/>
          <a:p>
            <a:r>
              <a:rPr lang="en-US" sz="6600" dirty="0"/>
              <a:t>PreK</a:t>
            </a:r>
            <a:endParaRPr lang="en-US" dirty="0"/>
          </a:p>
        </p:txBody>
      </p:sp>
      <p:sp>
        <p:nvSpPr>
          <p:cNvPr id="4" name="Slide Number Placeholder 3">
            <a:extLst>
              <a:ext uri="{FF2B5EF4-FFF2-40B4-BE49-F238E27FC236}">
                <a16:creationId xmlns:a16="http://schemas.microsoft.com/office/drawing/2014/main" id="{F8D9629B-87B0-BC6F-DCCB-5527D8A8D0C4}"/>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23</a:t>
            </a:fld>
            <a:endParaRPr lang="en-US"/>
          </a:p>
        </p:txBody>
      </p:sp>
      <p:pic>
        <p:nvPicPr>
          <p:cNvPr id="3074" name="Picture 2" descr="Boy trying to piece blocks together">
            <a:extLst>
              <a:ext uri="{FF2B5EF4-FFF2-40B4-BE49-F238E27FC236}">
                <a16:creationId xmlns:a16="http://schemas.microsoft.com/office/drawing/2014/main" id="{8C4981A2-FB82-07E1-6813-9117BEE13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25" y="1552533"/>
            <a:ext cx="6173903" cy="40902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86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0C9D5-9694-684B-3AB9-29501E4A6E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4C526-CC17-3106-E8BA-32A3F2B2E727}"/>
              </a:ext>
            </a:extLst>
          </p:cNvPr>
          <p:cNvSpPr>
            <a:spLocks noGrp="1"/>
          </p:cNvSpPr>
          <p:nvPr>
            <p:ph type="title"/>
          </p:nvPr>
        </p:nvSpPr>
        <p:spPr>
          <a:xfrm>
            <a:off x="481729" y="528341"/>
            <a:ext cx="11282084" cy="1307871"/>
          </a:xfrm>
        </p:spPr>
        <p:txBody>
          <a:bodyPr anchor="b">
            <a:normAutofit/>
          </a:bodyPr>
          <a:lstStyle/>
          <a:p>
            <a:r>
              <a:rPr lang="en-US" sz="6600" dirty="0"/>
              <a:t>PreK – Looking Closer</a:t>
            </a:r>
            <a:endParaRPr lang="en-US" dirty="0"/>
          </a:p>
        </p:txBody>
      </p:sp>
      <p:sp>
        <p:nvSpPr>
          <p:cNvPr id="7" name="Subtitle 2">
            <a:extLst>
              <a:ext uri="{FF2B5EF4-FFF2-40B4-BE49-F238E27FC236}">
                <a16:creationId xmlns:a16="http://schemas.microsoft.com/office/drawing/2014/main" id="{C424BCB4-1343-085A-D9D0-AF362260418E}"/>
              </a:ext>
            </a:extLst>
          </p:cNvPr>
          <p:cNvSpPr txBox="1">
            <a:spLocks/>
          </p:cNvSpPr>
          <p:nvPr/>
        </p:nvSpPr>
        <p:spPr>
          <a:xfrm>
            <a:off x="408425" y="1836213"/>
            <a:ext cx="11355388" cy="8644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rgbClr val="00356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35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35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35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Domain: Instructional Support (IS)</a:t>
            </a:r>
          </a:p>
          <a:p>
            <a:pPr marL="0" indent="0">
              <a:buNone/>
            </a:pPr>
            <a:r>
              <a:rPr lang="en-US" sz="2400" dirty="0"/>
              <a:t>Dimensions: Language Modeling (LM) &amp; Concept Development (CD)</a:t>
            </a:r>
            <a:endParaRPr lang="en-US" sz="3200" dirty="0"/>
          </a:p>
          <a:p>
            <a:endParaRPr lang="en-US" sz="3200" dirty="0"/>
          </a:p>
        </p:txBody>
      </p:sp>
      <p:sp>
        <p:nvSpPr>
          <p:cNvPr id="6" name="Content Placeholder 5">
            <a:extLst>
              <a:ext uri="{FF2B5EF4-FFF2-40B4-BE49-F238E27FC236}">
                <a16:creationId xmlns:a16="http://schemas.microsoft.com/office/drawing/2014/main" id="{E44CE7B7-DDA6-3002-7D72-B1AE51697FB8}"/>
              </a:ext>
            </a:extLst>
          </p:cNvPr>
          <p:cNvSpPr>
            <a:spLocks noGrp="1"/>
          </p:cNvSpPr>
          <p:nvPr>
            <p:ph sz="half" idx="13"/>
          </p:nvPr>
        </p:nvSpPr>
        <p:spPr>
          <a:xfrm>
            <a:off x="481729" y="2875303"/>
            <a:ext cx="5428131" cy="3043651"/>
          </a:xfrm>
          <a:ln>
            <a:solidFill>
              <a:schemeClr val="tx1"/>
            </a:solidFill>
          </a:ln>
        </p:spPr>
        <p:txBody>
          <a:bodyPr>
            <a:normAutofit fontScale="92500" lnSpcReduction="10000"/>
          </a:bodyPr>
          <a:lstStyle/>
          <a:p>
            <a:pPr marL="0" indent="0">
              <a:lnSpc>
                <a:spcPct val="120000"/>
              </a:lnSpc>
              <a:buNone/>
            </a:pPr>
            <a:r>
              <a:rPr lang="en-US" sz="2000" dirty="0"/>
              <a:t>Language Modeling Indicators:</a:t>
            </a:r>
          </a:p>
          <a:p>
            <a:pPr marL="285750" indent="-285750">
              <a:lnSpc>
                <a:spcPct val="120000"/>
              </a:lnSpc>
            </a:pPr>
            <a:r>
              <a:rPr lang="en-US" sz="2000" b="0" u="sng" dirty="0"/>
              <a:t>Frequent Conversation </a:t>
            </a:r>
            <a:r>
              <a:rPr lang="en-US" sz="2000" b="0" dirty="0"/>
              <a:t>(Back-and-forth exchanges; peer conversations)</a:t>
            </a:r>
          </a:p>
          <a:p>
            <a:pPr marL="285750" indent="-285750">
              <a:lnSpc>
                <a:spcPct val="120000"/>
              </a:lnSpc>
            </a:pPr>
            <a:r>
              <a:rPr lang="en-US" sz="2000" b="0" u="sng" dirty="0"/>
              <a:t>Open-ended Questions </a:t>
            </a:r>
            <a:r>
              <a:rPr lang="en-US" sz="2000" b="0" dirty="0"/>
              <a:t>(“Why?; How?“)</a:t>
            </a:r>
          </a:p>
          <a:p>
            <a:pPr marL="285750" indent="-285750">
              <a:lnSpc>
                <a:spcPct val="120000"/>
              </a:lnSpc>
            </a:pPr>
            <a:r>
              <a:rPr lang="en-US" sz="2000" b="0" u="sng" dirty="0"/>
              <a:t>Repetition and Extensions </a:t>
            </a:r>
            <a:r>
              <a:rPr lang="en-US" sz="2000" b="0" dirty="0"/>
              <a:t>(repeats; extends)</a:t>
            </a:r>
          </a:p>
          <a:p>
            <a:pPr marL="285750" indent="-285750">
              <a:lnSpc>
                <a:spcPct val="120000"/>
              </a:lnSpc>
            </a:pPr>
            <a:r>
              <a:rPr lang="en-US" sz="2000" b="0" u="sng" dirty="0"/>
              <a:t>Self-and-Parallel Talk </a:t>
            </a:r>
            <a:r>
              <a:rPr lang="en-US" sz="2000" b="0" dirty="0"/>
              <a:t>(narrate actions)</a:t>
            </a:r>
          </a:p>
          <a:p>
            <a:pPr marL="285750" indent="-285750">
              <a:lnSpc>
                <a:spcPct val="120000"/>
              </a:lnSpc>
            </a:pPr>
            <a:r>
              <a:rPr lang="en-US" sz="2000" b="0" u="sng" dirty="0"/>
              <a:t>Advanced Language </a:t>
            </a:r>
            <a:r>
              <a:rPr lang="en-US" sz="2000" b="0" dirty="0"/>
              <a:t>(variety of words)</a:t>
            </a:r>
          </a:p>
        </p:txBody>
      </p:sp>
      <p:sp>
        <p:nvSpPr>
          <p:cNvPr id="3" name="Subtitle 2">
            <a:extLst>
              <a:ext uri="{FF2B5EF4-FFF2-40B4-BE49-F238E27FC236}">
                <a16:creationId xmlns:a16="http://schemas.microsoft.com/office/drawing/2014/main" id="{A1F48A83-B70D-28E1-0C98-8F3107ED6CB2}"/>
              </a:ext>
            </a:extLst>
          </p:cNvPr>
          <p:cNvSpPr>
            <a:spLocks noGrp="1"/>
          </p:cNvSpPr>
          <p:nvPr>
            <p:ph sz="half" idx="2"/>
          </p:nvPr>
        </p:nvSpPr>
        <p:spPr>
          <a:xfrm>
            <a:off x="6272618" y="2875303"/>
            <a:ext cx="5497480" cy="3043651"/>
          </a:xfrm>
          <a:ln>
            <a:solidFill>
              <a:schemeClr val="tx1"/>
            </a:solidFill>
          </a:ln>
        </p:spPr>
        <p:txBody>
          <a:bodyPr>
            <a:normAutofit/>
          </a:bodyPr>
          <a:lstStyle/>
          <a:p>
            <a:pPr marL="0" indent="0">
              <a:buNone/>
            </a:pPr>
            <a:r>
              <a:rPr lang="en-US" sz="1900" dirty="0"/>
              <a:t>Concept Development Indicators:</a:t>
            </a:r>
          </a:p>
          <a:p>
            <a:pPr marL="285750" indent="-285750"/>
            <a:r>
              <a:rPr lang="en-US" sz="1900" b="0" u="sng" dirty="0"/>
              <a:t>Analysis and Reasoning </a:t>
            </a:r>
            <a:r>
              <a:rPr lang="en-US" sz="1900" b="0" dirty="0"/>
              <a:t>(problem-solving, classification)</a:t>
            </a:r>
          </a:p>
          <a:p>
            <a:pPr marL="285750" indent="-285750"/>
            <a:r>
              <a:rPr lang="en-US" sz="1900" b="0" u="sng" dirty="0"/>
              <a:t>Creating </a:t>
            </a:r>
            <a:r>
              <a:rPr lang="en-US" sz="1900" b="0" dirty="0"/>
              <a:t>(brainstorming, planning)</a:t>
            </a:r>
          </a:p>
          <a:p>
            <a:pPr marL="285750" indent="-285750"/>
            <a:r>
              <a:rPr lang="en-US" sz="1900" b="0" u="sng" dirty="0"/>
              <a:t>Integration</a:t>
            </a:r>
            <a:r>
              <a:rPr lang="en-US" sz="1900" b="0" dirty="0"/>
              <a:t> (connecting activities to one another; integrating prior knowledge)</a:t>
            </a:r>
          </a:p>
          <a:p>
            <a:pPr marL="285750" indent="-285750"/>
            <a:r>
              <a:rPr lang="en-US" sz="1900" b="0" u="sng" dirty="0"/>
              <a:t>Connections to the Real World </a:t>
            </a:r>
            <a:r>
              <a:rPr lang="en-US" sz="1900" b="0" dirty="0"/>
              <a:t>(related to children’s lives)</a:t>
            </a:r>
          </a:p>
          <a:p>
            <a:endParaRPr lang="en-US" sz="1900" dirty="0"/>
          </a:p>
        </p:txBody>
      </p:sp>
      <p:sp>
        <p:nvSpPr>
          <p:cNvPr id="4" name="Slide Number Placeholder 3">
            <a:extLst>
              <a:ext uri="{FF2B5EF4-FFF2-40B4-BE49-F238E27FC236}">
                <a16:creationId xmlns:a16="http://schemas.microsoft.com/office/drawing/2014/main" id="{BE59D224-9739-A3DD-B0AD-B3607079E5C9}"/>
              </a:ext>
              <a:ext uri="{C183D7F6-B498-43B3-948B-1728B52AA6E4}">
                <adec:decorative xmlns:adec="http://schemas.microsoft.com/office/drawing/2017/decorative" val="1"/>
              </a:ext>
            </a:extLst>
          </p:cNvPr>
          <p:cNvSpPr>
            <a:spLocks noGrp="1"/>
          </p:cNvSpPr>
          <p:nvPr>
            <p:ph type="sldNum" sz="quarter" idx="12"/>
          </p:nvPr>
        </p:nvSpPr>
        <p:spPr/>
        <p:txBody>
          <a:bodyPr/>
          <a:lstStyle/>
          <a:p>
            <a:pPr>
              <a:spcAft>
                <a:spcPts val="600"/>
              </a:spcAft>
            </a:pPr>
            <a:fld id="{0E3FE331-99FE-FC4C-843A-669C9210BAAA}" type="slidenum">
              <a:rPr lang="en-US" smtClean="0"/>
              <a:pPr>
                <a:spcAft>
                  <a:spcPts val="600"/>
                </a:spcAft>
              </a:pPr>
              <a:t>24</a:t>
            </a:fld>
            <a:endParaRPr lang="en-US"/>
          </a:p>
        </p:txBody>
      </p:sp>
    </p:spTree>
    <p:extLst>
      <p:ext uri="{BB962C8B-B14F-4D97-AF65-F5344CB8AC3E}">
        <p14:creationId xmlns:p14="http://schemas.microsoft.com/office/powerpoint/2010/main" val="197518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5D31-7056-9738-6DC8-FDA5E25B7F93}"/>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12E6678D-9345-4C31-4D07-82964B8A45A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06" r="10096" b="-1"/>
          <a:stretch>
            <a:fillRect/>
          </a:stretch>
        </p:blipFill>
        <p:spPr bwMode="auto">
          <a:xfrm>
            <a:off x="6282141" y="2160547"/>
            <a:ext cx="5497480" cy="35679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55" name="Slide Number Placeholder 2">
            <a:extLst>
              <a:ext uri="{FF2B5EF4-FFF2-40B4-BE49-F238E27FC236}">
                <a16:creationId xmlns:a16="http://schemas.microsoft.com/office/drawing/2014/main" id="{8247B851-9BBC-95A1-3867-129E6CB95AC4}"/>
              </a:ext>
              <a:ext uri="{C183D7F6-B498-43B3-948B-1728B52AA6E4}">
                <adec:decorative xmlns:adec="http://schemas.microsoft.com/office/drawing/2017/decorative" val="1"/>
              </a:ext>
            </a:extLst>
          </p:cNvPr>
          <p:cNvSpPr>
            <a:spLocks noGrp="1"/>
          </p:cNvSpPr>
          <p:nvPr>
            <p:ph type="sldNum" sz="quarter" idx="12"/>
          </p:nvPr>
        </p:nvSpPr>
        <p:spPr>
          <a:xfrm>
            <a:off x="10954871" y="6356351"/>
            <a:ext cx="824752" cy="365125"/>
          </a:xfrm>
        </p:spPr>
        <p:txBody>
          <a:bodyPr/>
          <a:lstStyle/>
          <a:p>
            <a:pPr>
              <a:spcAft>
                <a:spcPts val="600"/>
              </a:spcAft>
            </a:pPr>
            <a:fld id="{0E3FE331-99FE-FC4C-843A-669C9210BAAA}" type="slidenum">
              <a:rPr lang="en-US" smtClean="0"/>
              <a:pPr>
                <a:spcAft>
                  <a:spcPts val="600"/>
                </a:spcAft>
              </a:pPr>
              <a:t>25</a:t>
            </a:fld>
            <a:endParaRPr lang="en-US"/>
          </a:p>
        </p:txBody>
      </p:sp>
      <p:sp>
        <p:nvSpPr>
          <p:cNvPr id="2" name="Title 1">
            <a:extLst>
              <a:ext uri="{FF2B5EF4-FFF2-40B4-BE49-F238E27FC236}">
                <a16:creationId xmlns:a16="http://schemas.microsoft.com/office/drawing/2014/main" id="{F2FE672B-103D-D05E-06CC-71A5AD12AD78}"/>
              </a:ext>
            </a:extLst>
          </p:cNvPr>
          <p:cNvSpPr>
            <a:spLocks noGrp="1"/>
          </p:cNvSpPr>
          <p:nvPr>
            <p:ph type="title"/>
          </p:nvPr>
        </p:nvSpPr>
        <p:spPr>
          <a:xfrm>
            <a:off x="454958" y="852682"/>
            <a:ext cx="11282084" cy="993939"/>
          </a:xfrm>
        </p:spPr>
        <p:txBody>
          <a:bodyPr anchor="b">
            <a:normAutofit/>
          </a:bodyPr>
          <a:lstStyle/>
          <a:p>
            <a:r>
              <a:rPr lang="en-US" sz="4800" dirty="0"/>
              <a:t>PreK Scenario</a:t>
            </a:r>
          </a:p>
        </p:txBody>
      </p:sp>
      <p:sp>
        <p:nvSpPr>
          <p:cNvPr id="4" name="Text Placeholder 3">
            <a:extLst>
              <a:ext uri="{FF2B5EF4-FFF2-40B4-BE49-F238E27FC236}">
                <a16:creationId xmlns:a16="http://schemas.microsoft.com/office/drawing/2014/main" id="{2E592996-E2A7-5701-FEEE-2705F0302F24}"/>
              </a:ext>
            </a:extLst>
          </p:cNvPr>
          <p:cNvSpPr>
            <a:spLocks noGrp="1"/>
          </p:cNvSpPr>
          <p:nvPr>
            <p:ph sz="half" idx="13"/>
          </p:nvPr>
        </p:nvSpPr>
        <p:spPr>
          <a:xfrm>
            <a:off x="481730" y="2437373"/>
            <a:ext cx="5428131" cy="3567945"/>
          </a:xfrm>
        </p:spPr>
        <p:txBody>
          <a:bodyPr>
            <a:normAutofit fontScale="92500" lnSpcReduction="10000"/>
          </a:bodyPr>
          <a:lstStyle/>
          <a:p>
            <a:pPr marL="0" indent="0">
              <a:buNone/>
            </a:pPr>
            <a:r>
              <a:rPr lang="en-US" b="0" i="1" dirty="0">
                <a:solidFill>
                  <a:schemeClr val="tx1"/>
                </a:solidFill>
              </a:rPr>
              <a:t>Children are building a bridge with blocks. It keeps falling.</a:t>
            </a:r>
          </a:p>
          <a:p>
            <a:endParaRPr lang="en-US" b="0" dirty="0">
              <a:solidFill>
                <a:schemeClr val="tx1"/>
              </a:solidFill>
            </a:endParaRPr>
          </a:p>
          <a:p>
            <a:pPr marL="0" indent="0">
              <a:buNone/>
            </a:pPr>
            <a:r>
              <a:rPr lang="en-US" dirty="0">
                <a:solidFill>
                  <a:schemeClr val="tx1"/>
                </a:solidFill>
              </a:rPr>
              <a:t>CLASS Practices</a:t>
            </a:r>
          </a:p>
          <a:p>
            <a:pPr marL="342900" indent="-342900">
              <a:buFont typeface="Arial" panose="020B0604020202020204" pitchFamily="34" charset="0"/>
              <a:buChar char="•"/>
            </a:pPr>
            <a:r>
              <a:rPr lang="en-US" b="0" dirty="0">
                <a:solidFill>
                  <a:schemeClr val="tx1"/>
                </a:solidFill>
              </a:rPr>
              <a:t>Ask open-ended questions</a:t>
            </a:r>
          </a:p>
          <a:p>
            <a:pPr marL="0" indent="0">
              <a:buNone/>
            </a:pPr>
            <a:r>
              <a:rPr lang="en-US" b="0" dirty="0">
                <a:solidFill>
                  <a:schemeClr val="tx1"/>
                </a:solidFill>
              </a:rPr>
              <a:t>    (“How &amp; Why”)</a:t>
            </a:r>
          </a:p>
          <a:p>
            <a:pPr marL="342900" indent="-342900">
              <a:buFont typeface="Arial" panose="020B0604020202020204" pitchFamily="34" charset="0"/>
              <a:buChar char="•"/>
            </a:pPr>
            <a:r>
              <a:rPr lang="en-US" b="0" dirty="0">
                <a:solidFill>
                  <a:schemeClr val="tx1"/>
                </a:solidFill>
              </a:rPr>
              <a:t>Predict</a:t>
            </a:r>
          </a:p>
          <a:p>
            <a:pPr marL="342900" indent="-342900">
              <a:buFont typeface="Arial" panose="020B0604020202020204" pitchFamily="34" charset="0"/>
              <a:buChar char="•"/>
            </a:pPr>
            <a:r>
              <a:rPr lang="en-US" b="0" dirty="0">
                <a:solidFill>
                  <a:schemeClr val="tx1"/>
                </a:solidFill>
              </a:rPr>
              <a:t>Reflect</a:t>
            </a:r>
          </a:p>
        </p:txBody>
      </p:sp>
    </p:spTree>
    <p:extLst>
      <p:ext uri="{BB962C8B-B14F-4D97-AF65-F5344CB8AC3E}">
        <p14:creationId xmlns:p14="http://schemas.microsoft.com/office/powerpoint/2010/main" val="4144261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872AA-7348-322F-DD8D-CEF4830E5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D08FC1-6B4A-3E55-E2B6-78EED133A82B}"/>
              </a:ext>
            </a:extLst>
          </p:cNvPr>
          <p:cNvSpPr>
            <a:spLocks noGrp="1"/>
          </p:cNvSpPr>
          <p:nvPr>
            <p:ph type="title"/>
          </p:nvPr>
        </p:nvSpPr>
        <p:spPr>
          <a:xfrm>
            <a:off x="481730" y="987425"/>
            <a:ext cx="4897095" cy="1132320"/>
          </a:xfrm>
        </p:spPr>
        <p:txBody>
          <a:bodyPr anchor="b">
            <a:normAutofit/>
          </a:bodyPr>
          <a:lstStyle/>
          <a:p>
            <a:r>
              <a:rPr lang="en-US" sz="6600" dirty="0"/>
              <a:t>PreK Video</a:t>
            </a:r>
            <a:endParaRPr lang="en-US" dirty="0"/>
          </a:p>
        </p:txBody>
      </p:sp>
      <p:sp>
        <p:nvSpPr>
          <p:cNvPr id="3" name="Subtitle 2">
            <a:extLst>
              <a:ext uri="{FF2B5EF4-FFF2-40B4-BE49-F238E27FC236}">
                <a16:creationId xmlns:a16="http://schemas.microsoft.com/office/drawing/2014/main" id="{24F0CDE5-998B-6CC6-44E5-D284CA0C13D1}"/>
              </a:ext>
            </a:extLst>
          </p:cNvPr>
          <p:cNvSpPr>
            <a:spLocks noGrp="1"/>
          </p:cNvSpPr>
          <p:nvPr>
            <p:ph type="body" sz="half" idx="2"/>
          </p:nvPr>
        </p:nvSpPr>
        <p:spPr>
          <a:xfrm>
            <a:off x="481730" y="1870364"/>
            <a:ext cx="10795869" cy="4000213"/>
          </a:xfrm>
        </p:spPr>
        <p:txBody>
          <a:bodyPr>
            <a:normAutofit/>
          </a:bodyPr>
          <a:lstStyle/>
          <a:p>
            <a:endParaRPr lang="en-US" sz="3200" dirty="0"/>
          </a:p>
          <a:p>
            <a:r>
              <a:rPr lang="en-US" sz="3200" dirty="0">
                <a:hlinkClick r:id="rId3"/>
              </a:rPr>
              <a:t>Video: Center Time Talk about Tools</a:t>
            </a:r>
            <a:endParaRPr lang="en-US" sz="3200" dirty="0"/>
          </a:p>
          <a:p>
            <a:endParaRPr lang="en-US" sz="3200" dirty="0"/>
          </a:p>
          <a:p>
            <a:r>
              <a:rPr lang="en-US" sz="3200" dirty="0"/>
              <a:t>Think about what CLASS strategies you will try in your classroom.</a:t>
            </a:r>
          </a:p>
          <a:p>
            <a:endParaRPr lang="en-US" sz="3200" dirty="0"/>
          </a:p>
          <a:p>
            <a:endParaRPr lang="en-US" sz="3200" dirty="0"/>
          </a:p>
        </p:txBody>
      </p:sp>
      <p:sp>
        <p:nvSpPr>
          <p:cNvPr id="4" name="Slide Number Placeholder 3">
            <a:extLst>
              <a:ext uri="{FF2B5EF4-FFF2-40B4-BE49-F238E27FC236}">
                <a16:creationId xmlns:a16="http://schemas.microsoft.com/office/drawing/2014/main" id="{AFA3A929-549E-6079-CBEA-58356A89EEE1}"/>
              </a:ext>
              <a:ext uri="{C183D7F6-B498-43B3-948B-1728B52AA6E4}">
                <adec:decorative xmlns:adec="http://schemas.microsoft.com/office/drawing/2017/decorative" val="1"/>
              </a:ext>
            </a:extLst>
          </p:cNvPr>
          <p:cNvSpPr>
            <a:spLocks noGrp="1"/>
          </p:cNvSpPr>
          <p:nvPr>
            <p:ph type="sldNum" sz="quarter" idx="4294967295"/>
          </p:nvPr>
        </p:nvSpPr>
        <p:spPr>
          <a:xfrm>
            <a:off x="10954871" y="6356351"/>
            <a:ext cx="824752" cy="365125"/>
          </a:xfrm>
        </p:spPr>
        <p:txBody>
          <a:bodyPr/>
          <a:lstStyle/>
          <a:p>
            <a:pPr>
              <a:spcAft>
                <a:spcPts val="600"/>
              </a:spcAft>
            </a:pPr>
            <a:fld id="{0E3FE331-99FE-FC4C-843A-669C9210BAAA}" type="slidenum">
              <a:rPr lang="en-US" smtClean="0"/>
              <a:pPr>
                <a:spcAft>
                  <a:spcPts val="600"/>
                </a:spcAft>
              </a:pPr>
              <a:t>26</a:t>
            </a:fld>
            <a:endParaRPr lang="en-US"/>
          </a:p>
        </p:txBody>
      </p:sp>
    </p:spTree>
    <p:extLst>
      <p:ext uri="{BB962C8B-B14F-4D97-AF65-F5344CB8AC3E}">
        <p14:creationId xmlns:p14="http://schemas.microsoft.com/office/powerpoint/2010/main" val="2362885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75C185-EEB8-6269-AE84-1C13C00A2570}"/>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27</a:t>
            </a:fld>
            <a:endParaRPr lang="en-US" dirty="0"/>
          </a:p>
        </p:txBody>
      </p:sp>
      <p:sp>
        <p:nvSpPr>
          <p:cNvPr id="4" name="Title 3">
            <a:extLst>
              <a:ext uri="{FF2B5EF4-FFF2-40B4-BE49-F238E27FC236}">
                <a16:creationId xmlns:a16="http://schemas.microsoft.com/office/drawing/2014/main" id="{E2F8D96F-5F29-BADC-217C-8460FE7AE9A2}"/>
              </a:ext>
              <a:ext uri="{C183D7F6-B498-43B3-948B-1728B52AA6E4}">
                <adec:decorative xmlns:adec="http://schemas.microsoft.com/office/drawing/2017/decorative" val="0"/>
              </a:ext>
            </a:extLst>
          </p:cNvPr>
          <p:cNvSpPr>
            <a:spLocks noGrp="1"/>
          </p:cNvSpPr>
          <p:nvPr>
            <p:ph type="title"/>
          </p:nvPr>
        </p:nvSpPr>
        <p:spPr>
          <a:xfrm>
            <a:off x="454958" y="951205"/>
            <a:ext cx="11282084" cy="844217"/>
          </a:xfrm>
        </p:spPr>
        <p:txBody>
          <a:bodyPr>
            <a:normAutofit/>
          </a:bodyPr>
          <a:lstStyle/>
          <a:p>
            <a:r>
              <a:rPr lang="en-US" sz="4800" dirty="0"/>
              <a:t>Connecting Across Ages</a:t>
            </a:r>
          </a:p>
        </p:txBody>
      </p:sp>
      <p:sp>
        <p:nvSpPr>
          <p:cNvPr id="6" name="Rectangle 1">
            <a:extLst>
              <a:ext uri="{FF2B5EF4-FFF2-40B4-BE49-F238E27FC236}">
                <a16:creationId xmlns:a16="http://schemas.microsoft.com/office/drawing/2014/main" id="{2493B872-188E-26A3-5168-5555F395DA99}"/>
              </a:ext>
              <a:ext uri="{C183D7F6-B498-43B3-948B-1728B52AA6E4}">
                <adec:decorative xmlns:adec="http://schemas.microsoft.com/office/drawing/2017/decorative" val="0"/>
              </a:ext>
            </a:extLst>
          </p:cNvPr>
          <p:cNvSpPr>
            <a:spLocks noGrp="1" noChangeArrowheads="1"/>
          </p:cNvSpPr>
          <p:nvPr>
            <p:ph sz="half" idx="13"/>
          </p:nvPr>
        </p:nvSpPr>
        <p:spPr bwMode="auto">
          <a:xfrm>
            <a:off x="3103418" y="2679348"/>
            <a:ext cx="6371665" cy="28623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3600" b="0" u="none" strike="noStrike" cap="none" normalizeH="0" baseline="0" dirty="0">
                <a:ln>
                  <a:noFill/>
                </a:ln>
                <a:solidFill>
                  <a:schemeClr val="tx1"/>
                </a:solidFill>
                <a:effectLst/>
              </a:rPr>
              <a:t>Infants: Respond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6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600" b="0" u="none" strike="noStrike" cap="none" normalizeH="0" baseline="0" dirty="0">
                <a:ln>
                  <a:noFill/>
                </a:ln>
                <a:solidFill>
                  <a:schemeClr val="tx1"/>
                </a:solidFill>
                <a:effectLst/>
              </a:rPr>
              <a:t>Toddlers: Engage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36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3600" b="0" u="none" strike="noStrike" cap="none" normalizeH="0" baseline="0" dirty="0">
                <a:ln>
                  <a:noFill/>
                </a:ln>
                <a:solidFill>
                  <a:schemeClr val="tx1"/>
                </a:solidFill>
                <a:effectLst/>
              </a:rPr>
              <a:t>Pre-K: Extend </a:t>
            </a:r>
          </a:p>
        </p:txBody>
      </p:sp>
    </p:spTree>
    <p:extLst>
      <p:ext uri="{BB962C8B-B14F-4D97-AF65-F5344CB8AC3E}">
        <p14:creationId xmlns:p14="http://schemas.microsoft.com/office/powerpoint/2010/main" val="4006756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48DA9-2F44-95BA-4BAD-EF0D85B6B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24A328-C49E-4E2D-63E2-2625198DDA4F}"/>
              </a:ext>
            </a:extLst>
          </p:cNvPr>
          <p:cNvSpPr>
            <a:spLocks noGrp="1"/>
          </p:cNvSpPr>
          <p:nvPr>
            <p:ph type="title"/>
          </p:nvPr>
        </p:nvSpPr>
        <p:spPr>
          <a:xfrm>
            <a:off x="278529" y="891201"/>
            <a:ext cx="3460351" cy="763845"/>
          </a:xfrm>
        </p:spPr>
        <p:txBody>
          <a:bodyPr anchor="b">
            <a:normAutofit/>
          </a:bodyPr>
          <a:lstStyle/>
          <a:p>
            <a:r>
              <a:rPr lang="en-US" dirty="0">
                <a:hlinkClick r:id="rId3"/>
              </a:rPr>
              <a:t>Action Planning</a:t>
            </a:r>
            <a:endParaRPr lang="en-US" dirty="0"/>
          </a:p>
        </p:txBody>
      </p:sp>
      <p:sp>
        <p:nvSpPr>
          <p:cNvPr id="5" name="TextBox 4">
            <a:extLst>
              <a:ext uri="{FF2B5EF4-FFF2-40B4-BE49-F238E27FC236}">
                <a16:creationId xmlns:a16="http://schemas.microsoft.com/office/drawing/2014/main" id="{B34C1DAB-A224-132F-E056-F33D897397D9}"/>
              </a:ext>
              <a:ext uri="{C183D7F6-B498-43B3-948B-1728B52AA6E4}">
                <adec:decorative xmlns:adec="http://schemas.microsoft.com/office/drawing/2017/decorative" val="0"/>
              </a:ext>
            </a:extLst>
          </p:cNvPr>
          <p:cNvSpPr txBox="1"/>
          <p:nvPr/>
        </p:nvSpPr>
        <p:spPr>
          <a:xfrm>
            <a:off x="3499145" y="1070271"/>
            <a:ext cx="5879045"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hlinkClick r:id="rId4"/>
              </a:rPr>
              <a:t>Spanish</a:t>
            </a:r>
            <a:r>
              <a:rPr lang="en-US" sz="3200" b="1" dirty="0">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A654C192-E298-2447-BB40-11E6D5866155}"/>
              </a:ext>
            </a:extLst>
          </p:cNvPr>
          <p:cNvSpPr txBox="1"/>
          <p:nvPr/>
        </p:nvSpPr>
        <p:spPr>
          <a:xfrm>
            <a:off x="397063" y="1943421"/>
            <a:ext cx="5879045" cy="954107"/>
          </a:xfrm>
          <a:prstGeom prst="rect">
            <a:avLst/>
          </a:prstGeom>
          <a:noFill/>
        </p:spPr>
        <p:txBody>
          <a:bodyPr wrap="square" rtlCol="0">
            <a:spAutoFit/>
          </a:bodyPr>
          <a:lstStyle/>
          <a:p>
            <a:r>
              <a:rPr lang="en-US" sz="2800" b="1" i="1" dirty="0">
                <a:latin typeface="Arial" panose="020B0604020202020204" pitchFamily="34" charset="0"/>
                <a:cs typeface="Arial" panose="020B0604020202020204" pitchFamily="34" charset="0"/>
              </a:rPr>
              <a:t>What’s one CLASS strategy you’ll focus on next week? </a:t>
            </a:r>
          </a:p>
        </p:txBody>
      </p:sp>
      <p:sp>
        <p:nvSpPr>
          <p:cNvPr id="4" name="Text Placeholder 3">
            <a:extLst>
              <a:ext uri="{FF2B5EF4-FFF2-40B4-BE49-F238E27FC236}">
                <a16:creationId xmlns:a16="http://schemas.microsoft.com/office/drawing/2014/main" id="{5124A63C-4161-25B3-C5B6-D3FA13436C1B}"/>
              </a:ext>
            </a:extLst>
          </p:cNvPr>
          <p:cNvSpPr>
            <a:spLocks noGrp="1"/>
          </p:cNvSpPr>
          <p:nvPr>
            <p:ph type="body" sz="half" idx="2"/>
          </p:nvPr>
        </p:nvSpPr>
        <p:spPr>
          <a:xfrm>
            <a:off x="397064" y="2995640"/>
            <a:ext cx="5698936" cy="2920251"/>
          </a:xfrm>
        </p:spPr>
        <p:txBody>
          <a:bodyPr>
            <a:noAutofit/>
          </a:bodyPr>
          <a:lstStyle/>
          <a:p>
            <a:pPr marL="342900" indent="-342900">
              <a:spcAft>
                <a:spcPts val="600"/>
              </a:spcAft>
              <a:buFont typeface="Arial" panose="020B0604020202020204" pitchFamily="34" charset="0"/>
              <a:buChar char="•"/>
            </a:pPr>
            <a:r>
              <a:rPr lang="en-US" sz="2400" dirty="0">
                <a:solidFill>
                  <a:schemeClr val="tx1"/>
                </a:solidFill>
              </a:rPr>
              <a:t>Create a goal</a:t>
            </a:r>
          </a:p>
          <a:p>
            <a:pPr marL="285750" indent="-285750">
              <a:spcAft>
                <a:spcPts val="600"/>
              </a:spcAft>
              <a:buFont typeface="Arial" panose="020B0604020202020204" pitchFamily="34" charset="0"/>
              <a:buChar char="•"/>
            </a:pPr>
            <a:r>
              <a:rPr lang="en-US" sz="2400" dirty="0">
                <a:solidFill>
                  <a:schemeClr val="tx1"/>
                </a:solidFill>
              </a:rPr>
              <a:t>How can you achieve this goal?</a:t>
            </a:r>
          </a:p>
          <a:p>
            <a:pPr marL="742950" lvl="1" indent="-285750">
              <a:spcAft>
                <a:spcPts val="600"/>
              </a:spcAft>
              <a:buFont typeface="Arial" panose="020B0604020202020204" pitchFamily="34" charset="0"/>
              <a:buChar char="•"/>
            </a:pPr>
            <a:r>
              <a:rPr lang="en-US" sz="2200" dirty="0">
                <a:solidFill>
                  <a:schemeClr val="tx1"/>
                </a:solidFill>
              </a:rPr>
              <a:t>Implementation steps</a:t>
            </a:r>
          </a:p>
          <a:p>
            <a:pPr marL="742950" lvl="1" indent="-285750">
              <a:spcAft>
                <a:spcPts val="600"/>
              </a:spcAft>
              <a:buFont typeface="Arial" panose="020B0604020202020204" pitchFamily="34" charset="0"/>
              <a:buChar char="•"/>
            </a:pPr>
            <a:r>
              <a:rPr lang="en-US" sz="2400" dirty="0">
                <a:solidFill>
                  <a:schemeClr val="tx1"/>
                </a:solidFill>
              </a:rPr>
              <a:t>Resources </a:t>
            </a:r>
          </a:p>
          <a:p>
            <a:pPr marL="285750" indent="-285750">
              <a:spcAft>
                <a:spcPts val="600"/>
              </a:spcAft>
              <a:buFont typeface="Arial" panose="020B0604020202020204" pitchFamily="34" charset="0"/>
              <a:buChar char="•"/>
            </a:pPr>
            <a:r>
              <a:rPr lang="en-US" sz="2400" b="1" dirty="0">
                <a:solidFill>
                  <a:schemeClr val="tx1"/>
                </a:solidFill>
              </a:rPr>
              <a:t>Be consistent with positive interactions</a:t>
            </a:r>
          </a:p>
          <a:p>
            <a:pPr>
              <a:spcAft>
                <a:spcPts val="600"/>
              </a:spcAft>
            </a:pPr>
            <a:endParaRPr lang="en-US" sz="2400" dirty="0"/>
          </a:p>
        </p:txBody>
      </p:sp>
      <p:pic>
        <p:nvPicPr>
          <p:cNvPr id="6148" name="Picture 4">
            <a:extLst>
              <a:ext uri="{FF2B5EF4-FFF2-40B4-BE49-F238E27FC236}">
                <a16:creationId xmlns:a16="http://schemas.microsoft.com/office/drawing/2014/main" id="{73E7665B-AEB6-6462-FD8C-7781F4FCCBB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943421"/>
            <a:ext cx="4479736" cy="4138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5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heel(1)">
                                      <p:cBhvr>
                                        <p:cTn id="17" dur="2000"/>
                                        <p:tgtEl>
                                          <p:spTgt spid="4">
                                            <p:txEl>
                                              <p:pRg st="3" end="3"/>
                                            </p:txEl>
                                          </p:spTgt>
                                        </p:tgtEl>
                                      </p:cBhvr>
                                    </p:animEffect>
                                  </p:childTnLst>
                                </p:cTn>
                              </p:par>
                              <p:par>
                                <p:cTn id="18" presetID="45" presetClass="exit" presetSubtype="0" fill="hold" nodeType="withEffect">
                                  <p:stCondLst>
                                    <p:cond delay="0"/>
                                  </p:stCondLst>
                                  <p:childTnLst>
                                    <p:animEffect transition="out" filter="fade">
                                      <p:cBhvr>
                                        <p:cTn id="19" dur="2000"/>
                                        <p:tgtEl>
                                          <p:spTgt spid="4">
                                            <p:txEl>
                                              <p:pRg st="4" end="4"/>
                                            </p:txEl>
                                          </p:spTgt>
                                        </p:tgtEl>
                                      </p:cBhvr>
                                    </p:animEffect>
                                    <p:anim calcmode="lin" valueType="num">
                                      <p:cBhvr>
                                        <p:cTn id="20" dur="2000"/>
                                        <p:tgtEl>
                                          <p:spTgt spid="4">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4">
                                            <p:txEl>
                                              <p:pRg st="4" end="4"/>
                                            </p:txEl>
                                          </p:spTgt>
                                        </p:tgtEl>
                                        <p:attrNameLst>
                                          <p:attrName>ppt_h</p:attrName>
                                        </p:attrNameLst>
                                      </p:cBhvr>
                                      <p:tavLst>
                                        <p:tav tm="0">
                                          <p:val>
                                            <p:strVal val="ppt_h"/>
                                          </p:val>
                                        </p:tav>
                                        <p:tav tm="100000">
                                          <p:val>
                                            <p:strVal val="ppt_h"/>
                                          </p:val>
                                        </p:tav>
                                      </p:tavLst>
                                    </p:anim>
                                    <p:set>
                                      <p:cBhvr>
                                        <p:cTn id="22" dur="1" fill="hold">
                                          <p:stCondLst>
                                            <p:cond delay="19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A2E6-E51B-A53B-9387-927F39EE0F3D}"/>
              </a:ext>
              <a:ext uri="{C183D7F6-B498-43B3-948B-1728B52AA6E4}">
                <adec:decorative xmlns:adec="http://schemas.microsoft.com/office/drawing/2017/decorative" val="0"/>
              </a:ext>
            </a:extLst>
          </p:cNvPr>
          <p:cNvSpPr>
            <a:spLocks noGrp="1"/>
          </p:cNvSpPr>
          <p:nvPr>
            <p:ph type="title"/>
          </p:nvPr>
        </p:nvSpPr>
        <p:spPr>
          <a:xfrm>
            <a:off x="585825" y="3067410"/>
            <a:ext cx="3947550" cy="957262"/>
          </a:xfrm>
        </p:spPr>
        <p:txBody>
          <a:bodyPr>
            <a:normAutofit fontScale="90000"/>
          </a:bodyPr>
          <a:lstStyle/>
          <a:p>
            <a:r>
              <a:rPr lang="en-US" sz="7500" kern="1900" spc="100" dirty="0">
                <a:latin typeface="Brush Script MT" panose="03060802040406070304" pitchFamily="66" charset="0"/>
              </a:rPr>
              <a:t>Thank you!</a:t>
            </a:r>
          </a:p>
        </p:txBody>
      </p:sp>
      <p:sp>
        <p:nvSpPr>
          <p:cNvPr id="4" name="TextBox 3">
            <a:extLst>
              <a:ext uri="{FF2B5EF4-FFF2-40B4-BE49-F238E27FC236}">
                <a16:creationId xmlns:a16="http://schemas.microsoft.com/office/drawing/2014/main" id="{AB82690B-7223-6A14-9AB2-FAF277211E28}"/>
              </a:ext>
            </a:extLst>
          </p:cNvPr>
          <p:cNvSpPr txBox="1"/>
          <p:nvPr/>
        </p:nvSpPr>
        <p:spPr>
          <a:xfrm>
            <a:off x="157163" y="894337"/>
            <a:ext cx="5025745" cy="1938992"/>
          </a:xfrm>
          <a:prstGeom prst="rect">
            <a:avLst/>
          </a:prstGeom>
          <a:noFill/>
        </p:spPr>
        <p:txBody>
          <a:bodyPr wrap="square">
            <a:spAutoFit/>
          </a:bodyPr>
          <a:lstStyle/>
          <a:p>
            <a:pPr algn="ctr"/>
            <a:r>
              <a:rPr lang="en-US" sz="2400" dirty="0">
                <a:latin typeface="Arial" panose="020B0604020202020204" pitchFamily="34" charset="0"/>
                <a:cs typeface="Arial" panose="020B0604020202020204" pitchFamily="34" charset="0"/>
              </a:rPr>
              <a:t>From Observation to Transformation: Using Video Reflection to Strengthen Teacher-Child Interactions &amp; Reflective Practice </a:t>
            </a:r>
          </a:p>
        </p:txBody>
      </p:sp>
      <p:graphicFrame>
        <p:nvGraphicFramePr>
          <p:cNvPr id="18" name="Content Placeholder 2" descr="Please take 3 minutes to share your feedback in the Exit Survey&#10;You’ll receive a certificate of when you complete the survey&#10;Plus, we’ll send you:&#10;Slides with resources, and recording within 2 days">
            <a:extLst>
              <a:ext uri="{FF2B5EF4-FFF2-40B4-BE49-F238E27FC236}">
                <a16:creationId xmlns:a16="http://schemas.microsoft.com/office/drawing/2014/main" id="{74AFC438-2876-2651-2FB8-C274B3C80587}"/>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2002640696"/>
              </p:ext>
            </p:extLst>
          </p:nvPr>
        </p:nvGraphicFramePr>
        <p:xfrm>
          <a:off x="5182908" y="894337"/>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2" name="Picture 4">
            <a:extLst>
              <a:ext uri="{FF2B5EF4-FFF2-40B4-BE49-F238E27FC236}">
                <a16:creationId xmlns:a16="http://schemas.microsoft.com/office/drawing/2014/main" id="{5338F50F-2A63-8AFB-7E65-7C2E38C2AE73}"/>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827" y="4066396"/>
            <a:ext cx="3120015" cy="18668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2DDE9FD7-5998-659D-B5E5-79ACEE8D5284}"/>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29</a:t>
            </a:fld>
            <a:endParaRPr lang="en-US" dirty="0"/>
          </a:p>
        </p:txBody>
      </p:sp>
    </p:spTree>
    <p:extLst>
      <p:ext uri="{BB962C8B-B14F-4D97-AF65-F5344CB8AC3E}">
        <p14:creationId xmlns:p14="http://schemas.microsoft.com/office/powerpoint/2010/main" val="388569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553C9E-0999-3A41-B7E5-E25D29E23782}"/>
              </a:ext>
              <a:ext uri="{C183D7F6-B498-43B3-948B-1728B52AA6E4}">
                <adec:decorative xmlns:adec="http://schemas.microsoft.com/office/drawing/2017/decorative" val="0"/>
              </a:ext>
            </a:extLst>
          </p:cNvPr>
          <p:cNvSpPr>
            <a:spLocks noGrp="1"/>
          </p:cNvSpPr>
          <p:nvPr>
            <p:ph type="title" idx="4294967295"/>
          </p:nvPr>
        </p:nvSpPr>
        <p:spPr>
          <a:xfrm>
            <a:off x="515938" y="1828801"/>
            <a:ext cx="11160125" cy="12881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algn="ctr">
              <a:spcBef>
                <a:spcPts val="1000"/>
              </a:spcBef>
              <a:defRPr/>
            </a:pPr>
            <a:r>
              <a:rPr lang="en-US" sz="2800" dirty="0"/>
              <a:t>From Observation to Transformation: Using Video Reflection to Strengthen Teacher-Child Interactions &amp; Reflective Practice </a:t>
            </a:r>
            <a:br>
              <a:rPr lang="en-US" sz="2800" dirty="0"/>
            </a:br>
            <a:br>
              <a:rPr lang="en-US" sz="2800" dirty="0"/>
            </a:br>
            <a:br>
              <a:rPr lang="en-US" sz="2800" dirty="0"/>
            </a:br>
            <a:br>
              <a:rPr lang="en-US" sz="2800" dirty="0"/>
            </a:br>
            <a:endParaRPr kumimoji="0" lang="en-US" sz="2800" b="0" u="none" strike="noStrike" kern="1200" cap="none" spc="0" normalizeH="0" baseline="0" noProof="0" dirty="0">
              <a:ln>
                <a:noFill/>
              </a:ln>
              <a:solidFill>
                <a:srgbClr val="003568"/>
              </a:solidFill>
              <a:effectLst/>
              <a:uLnTx/>
              <a:uFillTx/>
              <a:latin typeface="Arial" panose="020B0604020202020204" pitchFamily="34" charset="0"/>
              <a:ea typeface="+mn-ea"/>
            </a:endParaRPr>
          </a:p>
        </p:txBody>
      </p:sp>
      <p:cxnSp>
        <p:nvCxnSpPr>
          <p:cNvPr id="4" name="Straight Connector 3">
            <a:extLst>
              <a:ext uri="{FF2B5EF4-FFF2-40B4-BE49-F238E27FC236}">
                <a16:creationId xmlns:a16="http://schemas.microsoft.com/office/drawing/2014/main" id="{345AD835-D091-71DD-AD82-750C0F35F0DB}"/>
              </a:ext>
              <a:ext uri="{C183D7F6-B498-43B3-948B-1728B52AA6E4}">
                <adec:decorative xmlns:adec="http://schemas.microsoft.com/office/drawing/2017/decorative" val="1"/>
              </a:ext>
            </a:extLst>
          </p:cNvPr>
          <p:cNvCxnSpPr>
            <a:cxnSpLocks/>
          </p:cNvCxnSpPr>
          <p:nvPr/>
        </p:nvCxnSpPr>
        <p:spPr>
          <a:xfrm>
            <a:off x="4959382" y="5121137"/>
            <a:ext cx="1920812" cy="0"/>
          </a:xfrm>
          <a:prstGeom prst="line">
            <a:avLst/>
          </a:prstGeom>
          <a:ln w="25400"/>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A58B5079-54B8-1A33-C942-2E5BCCE6E06D}"/>
              </a:ext>
            </a:extLst>
          </p:cNvPr>
          <p:cNvSpPr txBox="1"/>
          <p:nvPr/>
        </p:nvSpPr>
        <p:spPr>
          <a:xfrm>
            <a:off x="3261263" y="5190894"/>
            <a:ext cx="5317047" cy="1477328"/>
          </a:xfrm>
          <a:prstGeom prst="rect">
            <a:avLst/>
          </a:prstGeom>
          <a:noFill/>
        </p:spPr>
        <p:txBody>
          <a:bodyPr wrap="square" rtlCol="0">
            <a:spAutoFit/>
          </a:bodyPr>
          <a:lstStyle/>
          <a:p>
            <a:pPr algn="ctr"/>
            <a:r>
              <a:rPr lang="en-US" dirty="0"/>
              <a:t>   </a:t>
            </a:r>
            <a:r>
              <a:rPr lang="en-US" dirty="0">
                <a:latin typeface="Arial" panose="020B0604020202020204" pitchFamily="34" charset="0"/>
                <a:cs typeface="Arial" panose="020B0604020202020204" pitchFamily="34" charset="0"/>
              </a:rPr>
              <a:t>May 7, 2026 @1pm</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 Dr. Tara L. Scott</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Virginia Early Childhood Consultation (VECC)</a:t>
            </a:r>
          </a:p>
        </p:txBody>
      </p:sp>
      <p:sp>
        <p:nvSpPr>
          <p:cNvPr id="5" name="TextBox 4">
            <a:extLst>
              <a:ext uri="{FF2B5EF4-FFF2-40B4-BE49-F238E27FC236}">
                <a16:creationId xmlns:a16="http://schemas.microsoft.com/office/drawing/2014/main" id="{8833610A-7339-32EF-EFBE-ECFD80C313B1}"/>
              </a:ext>
            </a:extLst>
          </p:cNvPr>
          <p:cNvSpPr txBox="1"/>
          <p:nvPr/>
        </p:nvSpPr>
        <p:spPr>
          <a:xfrm>
            <a:off x="277091" y="2304525"/>
            <a:ext cx="11914909" cy="646331"/>
          </a:xfrm>
          <a:prstGeom prst="rect">
            <a:avLst/>
          </a:prstGeom>
          <a:noFill/>
        </p:spPr>
        <p:txBody>
          <a:bodyPr wrap="square">
            <a:spAutoFit/>
          </a:bodyPr>
          <a:lstStyle/>
          <a:p>
            <a:endParaRPr lang="en-US" dirty="0"/>
          </a:p>
          <a:p>
            <a:r>
              <a:rPr lang="en-US" dirty="0"/>
              <a:t> (Infants → Responsive Caregiving | Toddlers → Engaged Support for Learning | Pre-K → Instructional Support)</a:t>
            </a:r>
          </a:p>
        </p:txBody>
      </p:sp>
      <p:pic>
        <p:nvPicPr>
          <p:cNvPr id="2060" name="Picture 12">
            <a:extLst>
              <a:ext uri="{FF2B5EF4-FFF2-40B4-BE49-F238E27FC236}">
                <a16:creationId xmlns:a16="http://schemas.microsoft.com/office/drawing/2014/main" id="{8368B960-BF75-DA39-E548-01662AE8B88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6194" y="3429000"/>
            <a:ext cx="3588715" cy="2482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0F2D3AFA-8A52-7D04-F190-E57FAC599EF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91" y="3429000"/>
            <a:ext cx="3588715" cy="2437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014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8117B5-6885-2F55-63BF-667CB5F2B0AA}"/>
              </a:ext>
            </a:extLst>
          </p:cNvPr>
          <p:cNvSpPr txBox="1">
            <a:spLocks noGrp="1"/>
          </p:cNvSpPr>
          <p:nvPr>
            <p:ph type="title" idx="4294967295"/>
          </p:nvPr>
        </p:nvSpPr>
        <p:spPr>
          <a:xfrm>
            <a:off x="3829719" y="891647"/>
            <a:ext cx="4649262"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u="none" strike="noStrike" kern="1200" cap="none" spc="0" normalizeH="0" baseline="0" noProof="0" dirty="0">
                <a:ln>
                  <a:noFill/>
                </a:ln>
                <a:effectLst/>
                <a:uLnTx/>
                <a:uFillTx/>
                <a:ea typeface="+mn-ea"/>
              </a:rPr>
              <a:t>Session Objectives</a:t>
            </a:r>
          </a:p>
        </p:txBody>
      </p:sp>
      <p:sp>
        <p:nvSpPr>
          <p:cNvPr id="6" name="TextBox 5">
            <a:extLst>
              <a:ext uri="{FF2B5EF4-FFF2-40B4-BE49-F238E27FC236}">
                <a16:creationId xmlns:a16="http://schemas.microsoft.com/office/drawing/2014/main" id="{9FA93B90-367F-E829-5092-301D3D23FA2A}"/>
              </a:ext>
            </a:extLst>
          </p:cNvPr>
          <p:cNvSpPr txBox="1"/>
          <p:nvPr/>
        </p:nvSpPr>
        <p:spPr>
          <a:xfrm>
            <a:off x="814388" y="1727225"/>
            <a:ext cx="11225212" cy="4462760"/>
          </a:xfrm>
          <a:prstGeom prst="rect">
            <a:avLst/>
          </a:prstGeom>
          <a:noFill/>
        </p:spPr>
        <p:txBody>
          <a:bodyPr wrap="square" rtlCol="0">
            <a:spAutoFit/>
          </a:bodyPr>
          <a:lstStyle/>
          <a:p>
            <a:r>
              <a:rPr lang="en-US" sz="2300" dirty="0">
                <a:latin typeface="Arial" panose="020B0604020202020204" pitchFamily="34" charset="0"/>
                <a:cs typeface="Arial" panose="020B0604020202020204" pitchFamily="34" charset="0"/>
              </a:rPr>
              <a:t>Educators will:</a:t>
            </a:r>
          </a:p>
          <a:p>
            <a:endParaRPr lang="en-US" sz="23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buFontTx/>
              <a:buChar char="•"/>
            </a:pPr>
            <a:r>
              <a:rPr lang="en-US" altLang="en-US" sz="2400" dirty="0">
                <a:latin typeface="Arial" panose="020B0604020202020204" pitchFamily="34" charset="0"/>
              </a:rPr>
              <a:t> </a:t>
            </a:r>
            <a:r>
              <a:rPr lang="en-US" altLang="en-US" sz="2400" b="1" dirty="0">
                <a:latin typeface="Arial" panose="020B0604020202020204" pitchFamily="34" charset="0"/>
              </a:rPr>
              <a:t>Engage</a:t>
            </a:r>
            <a:r>
              <a:rPr lang="en-US" altLang="en-US" sz="2400" dirty="0">
                <a:latin typeface="Arial" panose="020B0604020202020204" pitchFamily="34" charset="0"/>
              </a:rPr>
              <a:t> in data-informed reflection to identify strengths and areas for growth</a:t>
            </a:r>
          </a:p>
          <a:p>
            <a:pPr lvl="0" defTabSz="914400" eaLnBrk="0" fontAlgn="base" hangingPunct="0">
              <a:spcBef>
                <a:spcPct val="0"/>
              </a:spcBef>
              <a:spcAft>
                <a:spcPct val="0"/>
              </a:spcAft>
              <a:buFontTx/>
              <a:buChar char="•"/>
            </a:pPr>
            <a:endParaRPr lang="en-US" altLang="en-US" sz="2400" dirty="0">
              <a:latin typeface="Arial" panose="020B0604020202020204" pitchFamily="34" charset="0"/>
            </a:endParaRPr>
          </a:p>
          <a:p>
            <a:pPr lvl="0" defTabSz="914400" eaLnBrk="0" fontAlgn="base" hangingPunct="0">
              <a:spcBef>
                <a:spcPct val="0"/>
              </a:spcBef>
              <a:spcAft>
                <a:spcPct val="0"/>
              </a:spcAft>
              <a:buFontTx/>
              <a:buChar char="•"/>
            </a:pPr>
            <a:r>
              <a:rPr lang="en-US" altLang="en-US" sz="2400" b="1" dirty="0">
                <a:latin typeface="Arial" panose="020B0604020202020204" pitchFamily="34" charset="0"/>
              </a:rPr>
              <a:t> Reflect</a:t>
            </a:r>
            <a:r>
              <a:rPr lang="en-US" altLang="en-US" sz="2400" dirty="0">
                <a:latin typeface="Arial" panose="020B0604020202020204" pitchFamily="34" charset="0"/>
              </a:rPr>
              <a:t> on real classroom videos &amp; scenarios to identify effective teacher-child</a:t>
            </a:r>
          </a:p>
          <a:p>
            <a:pPr lvl="0" defTabSz="914400" eaLnBrk="0" fontAlgn="base" hangingPunct="0">
              <a:spcBef>
                <a:spcPct val="0"/>
              </a:spcBef>
              <a:spcAft>
                <a:spcPct val="0"/>
              </a:spcAft>
            </a:pPr>
            <a:r>
              <a:rPr lang="en-US" altLang="en-US" sz="2400" dirty="0">
                <a:latin typeface="Arial" panose="020B0604020202020204" pitchFamily="34" charset="0"/>
              </a:rPr>
              <a:t>  interactions</a:t>
            </a:r>
          </a:p>
          <a:p>
            <a:pPr lvl="0" defTabSz="914400" eaLnBrk="0" fontAlgn="base" hangingPunct="0">
              <a:spcBef>
                <a:spcPct val="0"/>
              </a:spcBef>
              <a:spcAft>
                <a:spcPct val="0"/>
              </a:spcAft>
              <a:buFontTx/>
              <a:buChar char="•"/>
            </a:pPr>
            <a:endParaRPr lang="en-US" altLang="en-US" sz="2400" dirty="0">
              <a:latin typeface="Arial" panose="020B0604020202020204" pitchFamily="34" charset="0"/>
            </a:endParaRPr>
          </a:p>
          <a:p>
            <a:pPr lvl="0" defTabSz="914400" eaLnBrk="0" fontAlgn="base" hangingPunct="0">
              <a:spcBef>
                <a:spcPct val="0"/>
              </a:spcBef>
              <a:spcAft>
                <a:spcPct val="0"/>
              </a:spcAft>
              <a:buFontTx/>
              <a:buChar char="•"/>
            </a:pPr>
            <a:r>
              <a:rPr lang="en-US" altLang="en-US" sz="2400" dirty="0">
                <a:latin typeface="Arial" panose="020B0604020202020204" pitchFamily="34" charset="0"/>
              </a:rPr>
              <a:t> </a:t>
            </a:r>
            <a:r>
              <a:rPr lang="en-US" altLang="en-US" sz="2400" b="1" dirty="0">
                <a:latin typeface="Arial" panose="020B0604020202020204" pitchFamily="34" charset="0"/>
              </a:rPr>
              <a:t>Strengthen</a:t>
            </a:r>
            <a:r>
              <a:rPr lang="en-US" altLang="en-US" sz="2400" dirty="0">
                <a:latin typeface="Arial" panose="020B0604020202020204" pitchFamily="34" charset="0"/>
              </a:rPr>
              <a:t> CLASS-aligned practices across Infant, Toddler, and Pre-K settings</a:t>
            </a:r>
          </a:p>
          <a:p>
            <a:pPr lvl="0" defTabSz="914400" eaLnBrk="0" fontAlgn="base" hangingPunct="0">
              <a:spcBef>
                <a:spcPct val="0"/>
              </a:spcBef>
              <a:spcAft>
                <a:spcPct val="0"/>
              </a:spcAft>
            </a:pPr>
            <a:endParaRPr lang="en-US" altLang="en-US" sz="2400" dirty="0">
              <a:latin typeface="Arial" panose="020B0604020202020204" pitchFamily="34" charset="0"/>
            </a:endParaRPr>
          </a:p>
          <a:p>
            <a:pPr lvl="0" defTabSz="914400" eaLnBrk="0" fontAlgn="base" hangingPunct="0">
              <a:spcBef>
                <a:spcPct val="0"/>
              </a:spcBef>
              <a:spcAft>
                <a:spcPct val="0"/>
              </a:spcAft>
              <a:buFontTx/>
              <a:buChar char="•"/>
            </a:pPr>
            <a:r>
              <a:rPr lang="en-US" altLang="en-US" sz="2400" dirty="0">
                <a:latin typeface="Arial" panose="020B0604020202020204" pitchFamily="34" charset="0"/>
              </a:rPr>
              <a:t> </a:t>
            </a:r>
            <a:r>
              <a:rPr lang="en-US" altLang="en-US" sz="2400" b="1" dirty="0">
                <a:latin typeface="Arial" panose="020B0604020202020204" pitchFamily="34" charset="0"/>
              </a:rPr>
              <a:t>Create</a:t>
            </a:r>
            <a:r>
              <a:rPr lang="en-US" altLang="en-US" sz="2400" dirty="0">
                <a:latin typeface="Arial" panose="020B0604020202020204" pitchFamily="34" charset="0"/>
              </a:rPr>
              <a:t> a simple, actionable plan to improve daily interactions </a:t>
            </a:r>
          </a:p>
          <a:p>
            <a:pPr marL="342900" indent="-342900">
              <a:buFont typeface="Wingdings" panose="05000000000000000000" pitchFamily="2" charset="2"/>
              <a:buChar char="q"/>
            </a:pPr>
            <a:endParaRPr lang="en-US" sz="2300" dirty="0">
              <a:latin typeface="Arial" panose="020B0604020202020204" pitchFamily="34" charset="0"/>
              <a:cs typeface="Arial" panose="020B0604020202020204" pitchFamily="34" charset="0"/>
            </a:endParaRPr>
          </a:p>
          <a:p>
            <a:endParaRPr lang="en-US" sz="23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574BEB7-7126-158C-D68F-E02615F02BB9}"/>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4</a:t>
            </a:fld>
            <a:endParaRPr lang="en-US" dirty="0"/>
          </a:p>
        </p:txBody>
      </p:sp>
    </p:spTree>
    <p:extLst>
      <p:ext uri="{BB962C8B-B14F-4D97-AF65-F5344CB8AC3E}">
        <p14:creationId xmlns:p14="http://schemas.microsoft.com/office/powerpoint/2010/main" val="56217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ABB-3A12-39AA-37F1-4C98D9B9FD88}"/>
              </a:ext>
            </a:extLst>
          </p:cNvPr>
          <p:cNvSpPr>
            <a:spLocks noGrp="1"/>
          </p:cNvSpPr>
          <p:nvPr>
            <p:ph type="title"/>
          </p:nvPr>
        </p:nvSpPr>
        <p:spPr>
          <a:xfrm>
            <a:off x="497539" y="852676"/>
            <a:ext cx="11282084" cy="1020191"/>
          </a:xfrm>
        </p:spPr>
        <p:txBody>
          <a:bodyPr>
            <a:normAutofit/>
          </a:bodyPr>
          <a:lstStyle/>
          <a:p>
            <a:r>
              <a:rPr lang="en-US" sz="3600" dirty="0"/>
              <a:t>Build Your Toolkit From This Session</a:t>
            </a:r>
          </a:p>
        </p:txBody>
      </p:sp>
      <p:sp>
        <p:nvSpPr>
          <p:cNvPr id="3" name="Content Placeholder 2">
            <a:extLst>
              <a:ext uri="{FF2B5EF4-FFF2-40B4-BE49-F238E27FC236}">
                <a16:creationId xmlns:a16="http://schemas.microsoft.com/office/drawing/2014/main" id="{88359DB8-25D1-EA09-3379-BD6BBD843862}"/>
              </a:ext>
            </a:extLst>
          </p:cNvPr>
          <p:cNvSpPr>
            <a:spLocks noGrp="1"/>
          </p:cNvSpPr>
          <p:nvPr>
            <p:ph idx="1"/>
          </p:nvPr>
        </p:nvSpPr>
        <p:spPr>
          <a:xfrm>
            <a:off x="497540" y="2080026"/>
            <a:ext cx="11282083" cy="3688764"/>
          </a:xfrm>
        </p:spPr>
        <p:txBody>
          <a:bodyPr>
            <a:normAutofit fontScale="92500" lnSpcReduction="20000"/>
          </a:bodyPr>
          <a:lstStyle/>
          <a:p>
            <a:r>
              <a:rPr lang="en-US" sz="2600" b="0" dirty="0">
                <a:solidFill>
                  <a:schemeClr val="tx1"/>
                </a:solidFill>
              </a:rPr>
              <a:t>CLASS Practices/Scenarios/Videos</a:t>
            </a:r>
          </a:p>
          <a:p>
            <a:endParaRPr lang="en-US" sz="2600" b="0" dirty="0">
              <a:solidFill>
                <a:schemeClr val="tx1"/>
              </a:solidFill>
            </a:endParaRPr>
          </a:p>
          <a:p>
            <a:r>
              <a:rPr lang="en-US" sz="2600" b="0" dirty="0">
                <a:solidFill>
                  <a:schemeClr val="tx1"/>
                </a:solidFill>
              </a:rPr>
              <a:t>Action Plan</a:t>
            </a:r>
          </a:p>
          <a:p>
            <a:endParaRPr lang="en-US" sz="2600" b="0" dirty="0">
              <a:solidFill>
                <a:schemeClr val="tx1"/>
              </a:solidFill>
            </a:endParaRPr>
          </a:p>
          <a:p>
            <a:r>
              <a:rPr lang="en-US" sz="2600" b="0" dirty="0">
                <a:solidFill>
                  <a:schemeClr val="tx1"/>
                </a:solidFill>
              </a:rPr>
              <a:t>Ready-to-Use Resources</a:t>
            </a:r>
          </a:p>
          <a:p>
            <a:pPr marL="0" indent="0">
              <a:buNone/>
            </a:pPr>
            <a:r>
              <a:rPr lang="en-US" sz="2600" b="0" dirty="0">
                <a:solidFill>
                  <a:schemeClr val="tx1"/>
                </a:solidFill>
              </a:rPr>
              <a:t>  </a:t>
            </a:r>
          </a:p>
          <a:p>
            <a:r>
              <a:rPr lang="en-US" sz="2600" b="0" dirty="0">
                <a:solidFill>
                  <a:schemeClr val="tx1"/>
                </a:solidFill>
              </a:rPr>
              <a:t>Short Survey </a:t>
            </a:r>
          </a:p>
          <a:p>
            <a:endParaRPr lang="en-US" sz="2600" b="0" dirty="0">
              <a:solidFill>
                <a:schemeClr val="tx1"/>
              </a:solidFill>
            </a:endParaRPr>
          </a:p>
          <a:p>
            <a:r>
              <a:rPr lang="en-US" sz="2600" b="0" dirty="0">
                <a:solidFill>
                  <a:schemeClr val="tx1"/>
                </a:solidFill>
              </a:rPr>
              <a:t>1 hr. Certificate</a:t>
            </a:r>
          </a:p>
          <a:p>
            <a:endParaRPr lang="en-US" dirty="0"/>
          </a:p>
        </p:txBody>
      </p:sp>
      <p:sp>
        <p:nvSpPr>
          <p:cNvPr id="4" name="Slide Number Placeholder 3">
            <a:extLst>
              <a:ext uri="{FF2B5EF4-FFF2-40B4-BE49-F238E27FC236}">
                <a16:creationId xmlns:a16="http://schemas.microsoft.com/office/drawing/2014/main" id="{1DA5BB2C-1230-F876-E30C-9A4899AC33FF}"/>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5</a:t>
            </a:fld>
            <a:endParaRPr lang="en-US" dirty="0"/>
          </a:p>
        </p:txBody>
      </p:sp>
      <p:pic>
        <p:nvPicPr>
          <p:cNvPr id="7" name="Picture 2">
            <a:extLst>
              <a:ext uri="{FF2B5EF4-FFF2-40B4-BE49-F238E27FC236}">
                <a16:creationId xmlns:a16="http://schemas.microsoft.com/office/drawing/2014/main" id="{3AC5C512-A819-0874-AD55-419572A2D369}"/>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764"/>
          <a:stretch>
            <a:fillRect/>
          </a:stretch>
        </p:blipFill>
        <p:spPr bwMode="auto">
          <a:xfrm>
            <a:off x="7051964" y="2080026"/>
            <a:ext cx="4727658" cy="41618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9807A9-6A3D-F9A7-7FD3-525E9AB95325}"/>
              </a:ext>
              <a:ext uri="{C183D7F6-B498-43B3-948B-1728B52AA6E4}">
                <adec:decorative xmlns:adec="http://schemas.microsoft.com/office/drawing/2017/decorative" val="1"/>
              </a:ext>
            </a:extLst>
          </p:cNvPr>
          <p:cNvSpPr>
            <a:spLocks noGrp="1"/>
          </p:cNvSpPr>
          <p:nvPr>
            <p:ph type="sldNum" sz="quarter" idx="12"/>
          </p:nvPr>
        </p:nvSpPr>
        <p:spPr>
          <a:xfrm>
            <a:off x="10954871" y="6356351"/>
            <a:ext cx="824752" cy="365125"/>
          </a:xfrm>
        </p:spPr>
        <p:txBody>
          <a:bodyPr anchor="t">
            <a:normAutofit/>
          </a:bodyPr>
          <a:lstStyle/>
          <a:p>
            <a:pPr>
              <a:spcAft>
                <a:spcPts val="600"/>
              </a:spcAft>
            </a:pPr>
            <a:fld id="{0E3FE331-99FE-FC4C-843A-669C9210BAAA}" type="slidenum">
              <a:rPr lang="en-US" smtClean="0"/>
              <a:pPr>
                <a:spcAft>
                  <a:spcPts val="600"/>
                </a:spcAft>
              </a:pPr>
              <a:t>6</a:t>
            </a:fld>
            <a:endParaRPr lang="en-US"/>
          </a:p>
        </p:txBody>
      </p:sp>
      <p:sp>
        <p:nvSpPr>
          <p:cNvPr id="2" name="Title 1">
            <a:extLst>
              <a:ext uri="{FF2B5EF4-FFF2-40B4-BE49-F238E27FC236}">
                <a16:creationId xmlns:a16="http://schemas.microsoft.com/office/drawing/2014/main" id="{7DB43153-C010-3BF8-85B1-7E5C9437963B}"/>
              </a:ext>
            </a:extLst>
          </p:cNvPr>
          <p:cNvSpPr>
            <a:spLocks noGrp="1"/>
          </p:cNvSpPr>
          <p:nvPr>
            <p:ph type="title"/>
          </p:nvPr>
        </p:nvSpPr>
        <p:spPr>
          <a:xfrm>
            <a:off x="497539" y="852677"/>
            <a:ext cx="11282084" cy="532778"/>
          </a:xfrm>
        </p:spPr>
        <p:txBody>
          <a:bodyPr anchor="b">
            <a:normAutofit fontScale="90000"/>
          </a:bodyPr>
          <a:lstStyle/>
          <a:p>
            <a:pPr algn="ctr"/>
            <a:r>
              <a:rPr lang="en-US" sz="3600" dirty="0"/>
              <a:t>Why Teacher-Child Interactions Matter</a:t>
            </a:r>
          </a:p>
        </p:txBody>
      </p:sp>
      <p:sp>
        <p:nvSpPr>
          <p:cNvPr id="11" name="TextBox 10">
            <a:extLst>
              <a:ext uri="{FF2B5EF4-FFF2-40B4-BE49-F238E27FC236}">
                <a16:creationId xmlns:a16="http://schemas.microsoft.com/office/drawing/2014/main" id="{BB4B4C30-588E-2D1E-8FE9-82CD95CEE366}"/>
              </a:ext>
            </a:extLst>
          </p:cNvPr>
          <p:cNvSpPr txBox="1"/>
          <p:nvPr/>
        </p:nvSpPr>
        <p:spPr>
          <a:xfrm>
            <a:off x="497539" y="1824036"/>
            <a:ext cx="3674714" cy="4324261"/>
          </a:xfrm>
          <a:prstGeom prst="rect">
            <a:avLst/>
          </a:prstGeom>
          <a:noFill/>
        </p:spPr>
        <p:txBody>
          <a:bodyPr wrap="square" rtlCol="0">
            <a:spAutoFit/>
          </a:bodyPr>
          <a:lstStyle/>
          <a:p>
            <a:r>
              <a:rPr lang="en-US" sz="2500" b="1" dirty="0">
                <a:latin typeface="Arial" panose="020B0604020202020204" pitchFamily="34" charset="0"/>
                <a:cs typeface="Arial" panose="020B0604020202020204" pitchFamily="34" charset="0"/>
              </a:rPr>
              <a:t>Thinking across all age groups……</a:t>
            </a:r>
          </a:p>
          <a:p>
            <a:endParaRPr lang="en-US" sz="2500" dirty="0">
              <a:latin typeface="Arial" panose="020B0604020202020204" pitchFamily="34" charset="0"/>
              <a:cs typeface="Arial" panose="020B0604020202020204" pitchFamily="34" charset="0"/>
            </a:endParaRPr>
          </a:p>
          <a:p>
            <a:pPr marL="342900" lvl="0" indent="-342900" defTabSz="914400" eaLnBrk="0" fontAlgn="base" hangingPunct="0">
              <a:spcBef>
                <a:spcPct val="0"/>
              </a:spcBef>
              <a:spcAft>
                <a:spcPct val="0"/>
              </a:spcAft>
              <a:buFont typeface="Arial" panose="020B0604020202020204" pitchFamily="34" charset="0"/>
              <a:buChar char="•"/>
            </a:pPr>
            <a:r>
              <a:rPr lang="en-US" altLang="en-US" sz="2500" dirty="0">
                <a:latin typeface="Arial" panose="020B0604020202020204" pitchFamily="34" charset="0"/>
              </a:rPr>
              <a:t>Relationships build brains</a:t>
            </a:r>
          </a:p>
          <a:p>
            <a:pPr lvl="0" defTabSz="914400" eaLnBrk="0" fontAlgn="base" hangingPunct="0">
              <a:spcBef>
                <a:spcPct val="0"/>
              </a:spcBef>
              <a:spcAft>
                <a:spcPct val="0"/>
              </a:spcAft>
            </a:pPr>
            <a:endParaRPr lang="en-US" altLang="en-US" sz="2500" dirty="0">
              <a:latin typeface="Arial" panose="020B0604020202020204" pitchFamily="34" charset="0"/>
            </a:endParaRPr>
          </a:p>
          <a:p>
            <a:pPr marL="342900" lvl="0" indent="-342900" defTabSz="914400" eaLnBrk="0" fontAlgn="base" hangingPunct="0">
              <a:spcBef>
                <a:spcPct val="0"/>
              </a:spcBef>
              <a:spcAft>
                <a:spcPct val="0"/>
              </a:spcAft>
              <a:buFont typeface="Arial" panose="020B0604020202020204" pitchFamily="34" charset="0"/>
              <a:buChar char="•"/>
            </a:pPr>
            <a:r>
              <a:rPr lang="en-US" altLang="en-US" sz="2500" dirty="0">
                <a:latin typeface="Arial" panose="020B0604020202020204" pitchFamily="34" charset="0"/>
              </a:rPr>
              <a:t>Interactions = learning</a:t>
            </a:r>
          </a:p>
          <a:p>
            <a:pPr lvl="0" defTabSz="914400" eaLnBrk="0" fontAlgn="base" hangingPunct="0">
              <a:spcBef>
                <a:spcPct val="0"/>
              </a:spcBef>
              <a:spcAft>
                <a:spcPct val="0"/>
              </a:spcAft>
            </a:pPr>
            <a:endParaRPr lang="en-US" altLang="en-US" sz="2500" dirty="0">
              <a:latin typeface="Arial" panose="020B0604020202020204" pitchFamily="34" charset="0"/>
            </a:endParaRPr>
          </a:p>
          <a:p>
            <a:pPr marL="342900" lvl="0" indent="-342900" defTabSz="914400" eaLnBrk="0" fontAlgn="base" hangingPunct="0">
              <a:spcBef>
                <a:spcPct val="0"/>
              </a:spcBef>
              <a:spcAft>
                <a:spcPct val="0"/>
              </a:spcAft>
              <a:buFont typeface="Arial" panose="020B0604020202020204" pitchFamily="34" charset="0"/>
              <a:buChar char="•"/>
            </a:pPr>
            <a:r>
              <a:rPr lang="en-US" altLang="en-US" sz="2500" dirty="0">
                <a:latin typeface="Arial" panose="020B0604020202020204" pitchFamily="34" charset="0"/>
              </a:rPr>
              <a:t>Small moments matter </a:t>
            </a:r>
          </a:p>
          <a:p>
            <a:endParaRPr lang="en-US" sz="25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4B97A06-052A-191B-C374-184320D9FF20}"/>
              </a:ext>
            </a:extLst>
          </p:cNvPr>
          <p:cNvSpPr>
            <a:spLocks noGrp="1"/>
          </p:cNvSpPr>
          <p:nvPr>
            <p:ph sz="half" idx="13"/>
          </p:nvPr>
        </p:nvSpPr>
        <p:spPr>
          <a:xfrm>
            <a:off x="4364182" y="1385455"/>
            <a:ext cx="7735053" cy="5201424"/>
          </a:xfrm>
          <a:ln>
            <a:solidFill>
              <a:schemeClr val="tx1"/>
            </a:solidFill>
          </a:ln>
        </p:spPr>
        <p:txBody>
          <a:bodyPr>
            <a:normAutofit fontScale="25000" lnSpcReduction="20000"/>
          </a:bodyPr>
          <a:lstStyle/>
          <a:p>
            <a:pPr marL="0" indent="0">
              <a:buNone/>
            </a:pPr>
            <a:endParaRPr lang="en-US" sz="6200" b="0" dirty="0"/>
          </a:p>
          <a:p>
            <a:pPr marL="0" indent="0">
              <a:buNone/>
            </a:pPr>
            <a:r>
              <a:rPr lang="en-US" sz="7200" dirty="0"/>
              <a:t>Resources to Support Your CLASS Journey</a:t>
            </a:r>
          </a:p>
          <a:p>
            <a:pPr marL="0" lvl="0" indent="0">
              <a:buNone/>
            </a:pPr>
            <a:endParaRPr lang="en-US" sz="6400" b="0" dirty="0"/>
          </a:p>
          <a:p>
            <a:pPr marL="285750" indent="-285750">
              <a:lnSpc>
                <a:spcPct val="120000"/>
              </a:lnSpc>
              <a:spcBef>
                <a:spcPts val="0"/>
              </a:spcBef>
            </a:pPr>
            <a:r>
              <a:rPr lang="en-US" sz="6400" b="0" dirty="0">
                <a:solidFill>
                  <a:schemeClr val="tx1"/>
                </a:solidFill>
              </a:rPr>
              <a:t>Teachstone: </a:t>
            </a:r>
            <a:r>
              <a:rPr lang="en-US" sz="6400" b="0" dirty="0">
                <a:solidFill>
                  <a:schemeClr val="tx1"/>
                </a:solidFill>
                <a:hlinkClick r:id="rId3"/>
              </a:rPr>
              <a:t>Infant Exemplar Video: Early Language Support</a:t>
            </a:r>
            <a:endParaRPr lang="en-US" sz="6400" b="0" dirty="0">
              <a:solidFill>
                <a:schemeClr val="tx1"/>
              </a:solidFill>
            </a:endParaRPr>
          </a:p>
          <a:p>
            <a:pPr marL="285750" indent="-285750">
              <a:lnSpc>
                <a:spcPct val="120000"/>
              </a:lnSpc>
              <a:spcBef>
                <a:spcPts val="0"/>
              </a:spcBef>
            </a:pPr>
            <a:endParaRPr lang="en-US" sz="6400" b="0" dirty="0">
              <a:solidFill>
                <a:schemeClr val="tx1"/>
              </a:solidFill>
            </a:endParaRPr>
          </a:p>
          <a:p>
            <a:pPr marL="285750" indent="-285750">
              <a:lnSpc>
                <a:spcPct val="120000"/>
              </a:lnSpc>
              <a:spcBef>
                <a:spcPts val="0"/>
              </a:spcBef>
            </a:pPr>
            <a:r>
              <a:rPr lang="en-US" sz="6400" b="0" dirty="0">
                <a:solidFill>
                  <a:schemeClr val="tx1"/>
                </a:solidFill>
              </a:rPr>
              <a:t>Teachstone: </a:t>
            </a:r>
            <a:r>
              <a:rPr lang="en-US" sz="6400" b="0" dirty="0">
                <a:hlinkClick r:id="rId4"/>
              </a:rPr>
              <a:t>Using CLASS with ALL Children </a:t>
            </a:r>
            <a:r>
              <a:rPr lang="en-US" sz="6400" b="0" dirty="0">
                <a:solidFill>
                  <a:schemeClr val="tx1"/>
                </a:solidFill>
              </a:rPr>
              <a:t>(video)</a:t>
            </a:r>
          </a:p>
          <a:p>
            <a:pPr marL="0" indent="0">
              <a:lnSpc>
                <a:spcPct val="120000"/>
              </a:lnSpc>
              <a:spcBef>
                <a:spcPts val="0"/>
              </a:spcBef>
              <a:buNone/>
            </a:pPr>
            <a:endParaRPr lang="en-US" sz="6400" b="0" dirty="0"/>
          </a:p>
          <a:p>
            <a:pPr marL="285750" indent="-285750"/>
            <a:r>
              <a:rPr lang="en-US" sz="6400" b="0" dirty="0">
                <a:solidFill>
                  <a:schemeClr val="tx1"/>
                </a:solidFill>
              </a:rPr>
              <a:t>Teachstone: </a:t>
            </a:r>
            <a:r>
              <a:rPr lang="en-US" sz="6400" b="0" dirty="0">
                <a:solidFill>
                  <a:schemeClr val="tx1"/>
                </a:solidFill>
                <a:hlinkClick r:id="rId5"/>
              </a:rPr>
              <a:t>Teaching with CLASS </a:t>
            </a:r>
            <a:r>
              <a:rPr lang="en-US" sz="6400" b="0" dirty="0">
                <a:solidFill>
                  <a:schemeClr val="tx1"/>
                </a:solidFill>
              </a:rPr>
              <a:t>(varied list of podcasts)</a:t>
            </a:r>
          </a:p>
          <a:p>
            <a:pPr marL="285750" indent="-285750">
              <a:lnSpc>
                <a:spcPct val="120000"/>
              </a:lnSpc>
              <a:spcBef>
                <a:spcPts val="0"/>
              </a:spcBef>
            </a:pPr>
            <a:endParaRPr lang="en-US" sz="6400" b="0" dirty="0">
              <a:solidFill>
                <a:schemeClr val="tx1"/>
              </a:solidFill>
            </a:endParaRPr>
          </a:p>
          <a:p>
            <a:pPr marL="285750" indent="-285750">
              <a:lnSpc>
                <a:spcPct val="120000"/>
              </a:lnSpc>
              <a:spcBef>
                <a:spcPts val="0"/>
              </a:spcBef>
            </a:pPr>
            <a:r>
              <a:rPr lang="en-US" sz="6400" b="0" dirty="0">
                <a:solidFill>
                  <a:schemeClr val="tx1"/>
                </a:solidFill>
              </a:rPr>
              <a:t>ECE Resource Hub (UVA-CASTL): </a:t>
            </a:r>
            <a:r>
              <a:rPr lang="en-US" sz="6400" b="0" dirty="0">
                <a:hlinkClick r:id="rId6"/>
              </a:rPr>
              <a:t>Strategy Library</a:t>
            </a:r>
            <a:endParaRPr lang="en-US" sz="6400" b="0" dirty="0"/>
          </a:p>
          <a:p>
            <a:pPr marL="0" indent="0">
              <a:lnSpc>
                <a:spcPct val="120000"/>
              </a:lnSpc>
              <a:spcBef>
                <a:spcPts val="0"/>
              </a:spcBef>
              <a:buNone/>
            </a:pPr>
            <a:endParaRPr lang="en-US" sz="6400" b="0" dirty="0"/>
          </a:p>
          <a:p>
            <a:pPr marL="285750" indent="-285750">
              <a:lnSpc>
                <a:spcPct val="120000"/>
              </a:lnSpc>
              <a:spcBef>
                <a:spcPts val="0"/>
              </a:spcBef>
            </a:pPr>
            <a:r>
              <a:rPr lang="en-US" sz="6400" b="0" dirty="0">
                <a:solidFill>
                  <a:schemeClr val="tx1"/>
                </a:solidFill>
              </a:rPr>
              <a:t>Teachstone: </a:t>
            </a:r>
            <a:r>
              <a:rPr lang="en-US" sz="6400" b="0" u="sng" dirty="0">
                <a:solidFill>
                  <a:schemeClr val="tx1"/>
                </a:solidFill>
                <a:hlinkClick r:id="rId7"/>
              </a:rPr>
              <a:t>CLASS Support Resources for Teachers </a:t>
            </a:r>
            <a:endParaRPr lang="en-US" sz="6400" b="0" dirty="0">
              <a:solidFill>
                <a:srgbClr val="0563C1"/>
              </a:solidFill>
            </a:endParaRPr>
          </a:p>
          <a:p>
            <a:pPr marL="285750" indent="-285750">
              <a:lnSpc>
                <a:spcPct val="120000"/>
              </a:lnSpc>
              <a:spcBef>
                <a:spcPts val="0"/>
              </a:spcBef>
            </a:pPr>
            <a:endParaRPr lang="en-US" sz="6400" b="0" dirty="0">
              <a:solidFill>
                <a:srgbClr val="0563C1"/>
              </a:solidFill>
            </a:endParaRPr>
          </a:p>
          <a:p>
            <a:pPr marL="285750" indent="-285750">
              <a:lnSpc>
                <a:spcPct val="120000"/>
              </a:lnSpc>
              <a:spcBef>
                <a:spcPts val="0"/>
              </a:spcBef>
            </a:pPr>
            <a:r>
              <a:rPr lang="en-US" sz="6400" b="0" dirty="0">
                <a:solidFill>
                  <a:schemeClr val="tx1"/>
                </a:solidFill>
              </a:rPr>
              <a:t>(NCPMI): **</a:t>
            </a:r>
            <a:r>
              <a:rPr lang="en-US" sz="6400" b="0" dirty="0">
                <a:solidFill>
                  <a:schemeClr val="tx1"/>
                </a:solidFill>
                <a:hlinkClick r:id="rId8"/>
              </a:rPr>
              <a:t>Using Function-Informed Support to Address Challenging Behaviors within Routines </a:t>
            </a:r>
            <a:endParaRPr lang="en-US" sz="6400" b="0" dirty="0">
              <a:solidFill>
                <a:schemeClr val="tx1"/>
              </a:solidFill>
            </a:endParaRPr>
          </a:p>
          <a:p>
            <a:pPr marL="0" indent="0">
              <a:lnSpc>
                <a:spcPct val="120000"/>
              </a:lnSpc>
              <a:spcBef>
                <a:spcPts val="0"/>
              </a:spcBef>
              <a:buNone/>
            </a:pPr>
            <a:endParaRPr lang="en-US" sz="6400" b="0" dirty="0">
              <a:solidFill>
                <a:schemeClr val="tx1"/>
              </a:solidFill>
            </a:endParaRPr>
          </a:p>
          <a:p>
            <a:pPr marL="285750" indent="-285750">
              <a:lnSpc>
                <a:spcPct val="120000"/>
              </a:lnSpc>
              <a:spcBef>
                <a:spcPts val="0"/>
              </a:spcBef>
            </a:pPr>
            <a:r>
              <a:rPr lang="en-US" sz="6400" b="0" dirty="0">
                <a:solidFill>
                  <a:schemeClr val="tx1"/>
                </a:solidFill>
              </a:rPr>
              <a:t>(T/TAC):  </a:t>
            </a:r>
            <a:r>
              <a:rPr lang="en-US" sz="6400" b="0" dirty="0">
                <a:solidFill>
                  <a:schemeClr val="tx1"/>
                </a:solidFill>
                <a:hlinkClick r:id="rId9"/>
              </a:rPr>
              <a:t>**Understanding Autism: A Little Perspective</a:t>
            </a:r>
            <a:endParaRPr lang="en-US" sz="6400" b="0" dirty="0">
              <a:solidFill>
                <a:schemeClr val="tx1"/>
              </a:solidFill>
            </a:endParaRPr>
          </a:p>
          <a:p>
            <a:pPr marL="285750" indent="-285750">
              <a:lnSpc>
                <a:spcPct val="120000"/>
              </a:lnSpc>
              <a:spcBef>
                <a:spcPts val="0"/>
              </a:spcBef>
            </a:pPr>
            <a:endParaRPr lang="en-US" sz="6400" b="0" dirty="0"/>
          </a:p>
          <a:p>
            <a:pPr marL="0" indent="0" algn="ctr">
              <a:lnSpc>
                <a:spcPct val="120000"/>
              </a:lnSpc>
              <a:spcBef>
                <a:spcPts val="0"/>
              </a:spcBef>
              <a:buNone/>
            </a:pPr>
            <a:r>
              <a:rPr lang="en-US" sz="6400" dirty="0">
                <a:solidFill>
                  <a:schemeClr val="tx1"/>
                </a:solidFill>
              </a:rPr>
              <a:t>UVA-CASTL: </a:t>
            </a:r>
            <a:r>
              <a:rPr lang="en-US" sz="6400" dirty="0"/>
              <a:t>CLASS® Tool Summaries:  </a:t>
            </a:r>
          </a:p>
          <a:p>
            <a:pPr marL="0" indent="0" algn="ctr">
              <a:lnSpc>
                <a:spcPct val="120000"/>
              </a:lnSpc>
              <a:spcBef>
                <a:spcPts val="0"/>
              </a:spcBef>
              <a:buNone/>
            </a:pPr>
            <a:r>
              <a:rPr lang="en-US" sz="6400" b="0" u="sng" dirty="0">
                <a:hlinkClick r:id="rId10"/>
              </a:rPr>
              <a:t>Infant</a:t>
            </a:r>
            <a:r>
              <a:rPr lang="en-US" sz="6400" b="0" dirty="0"/>
              <a:t> /</a:t>
            </a:r>
            <a:r>
              <a:rPr lang="en-US" sz="6400" b="0" u="sng" dirty="0">
                <a:hlinkClick r:id="rId11"/>
              </a:rPr>
              <a:t>Spanish</a:t>
            </a:r>
            <a:r>
              <a:rPr lang="en-US" sz="6400" b="0" dirty="0"/>
              <a:t>   </a:t>
            </a:r>
            <a:r>
              <a:rPr lang="en-US" sz="6400" b="0" u="sng" dirty="0">
                <a:hlinkClick r:id="rId12"/>
              </a:rPr>
              <a:t>Toddler</a:t>
            </a:r>
            <a:r>
              <a:rPr lang="en-US" sz="6400" b="0" dirty="0"/>
              <a:t>/ </a:t>
            </a:r>
            <a:r>
              <a:rPr lang="en-US" sz="6400" b="0" u="sng" dirty="0">
                <a:hlinkClick r:id="rId13"/>
              </a:rPr>
              <a:t>Spanish</a:t>
            </a:r>
            <a:r>
              <a:rPr lang="en-US" sz="6400" b="0" dirty="0"/>
              <a:t>      </a:t>
            </a:r>
            <a:r>
              <a:rPr lang="en-US" sz="6400" b="0" u="sng" dirty="0">
                <a:hlinkClick r:id="rId14"/>
              </a:rPr>
              <a:t>Pre-K</a:t>
            </a:r>
            <a:r>
              <a:rPr lang="en-US" sz="6400" b="0" dirty="0"/>
              <a:t>/</a:t>
            </a:r>
            <a:r>
              <a:rPr lang="en-US" sz="6400" b="0" u="sng" dirty="0">
                <a:hlinkClick r:id="rId15"/>
              </a:rPr>
              <a:t>Spanish</a:t>
            </a:r>
            <a:endParaRPr lang="en-US" sz="6400" b="0"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1805619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454B1-D3FD-6687-A4B2-806010F39322}"/>
              </a:ext>
            </a:extLst>
          </p:cNvPr>
          <p:cNvSpPr>
            <a:spLocks noGrp="1"/>
          </p:cNvSpPr>
          <p:nvPr>
            <p:ph type="ctrTitle"/>
          </p:nvPr>
        </p:nvSpPr>
        <p:spPr>
          <a:xfrm>
            <a:off x="914399" y="1861166"/>
            <a:ext cx="10363200" cy="471056"/>
          </a:xfrm>
        </p:spPr>
        <p:txBody>
          <a:bodyPr>
            <a:normAutofit fontScale="90000"/>
          </a:bodyPr>
          <a:lstStyle/>
          <a:p>
            <a:r>
              <a:rPr lang="en-US" dirty="0">
                <a:latin typeface="Arial" panose="020B0604020202020204" pitchFamily="34" charset="0"/>
              </a:rPr>
              <a:t>CLASS Across the Ages</a:t>
            </a:r>
          </a:p>
        </p:txBody>
      </p:sp>
      <p:pic>
        <p:nvPicPr>
          <p:cNvPr id="3" name="Picture 2" descr="Overview of the Infant, Toddler, and PreK CLASS Dimensions.&#10;&#10;Infant CLASS Dimenions:&#10;Relational Climate, Teacher Sensitivity, Faciliatated Exploration, Early Language Support&#10;&#10;Toddler CLASS Dimenions:&#10;Positive Climate, Negative Climate, Teacher Sensitivity, Regard for Child Perspectives, Behavior Guidance, Facilitation of Learning and Development, Quality of Feedback, Language Modeling&#10;&#10;PreK CLASS Dimenions:&#10;Positive Climate, Negative Climate, Teacher Sensitivity, Regard for Student Perspectives, Behavior Management, Productivity, Instructional Learning Formats, Concept Development, Quality of Feedback, Language Modeling">
            <a:extLst>
              <a:ext uri="{FF2B5EF4-FFF2-40B4-BE49-F238E27FC236}">
                <a16:creationId xmlns:a16="http://schemas.microsoft.com/office/drawing/2014/main" id="{5FE1E221-26A0-971C-2674-DBFEF7DC0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2391" y="2332222"/>
            <a:ext cx="6987217" cy="453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E9824-9714-5E64-D2D9-B83CAE4E6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C7693-6936-458E-15CB-AE3CE692D131}"/>
              </a:ext>
            </a:extLst>
          </p:cNvPr>
          <p:cNvSpPr>
            <a:spLocks noGrp="1"/>
          </p:cNvSpPr>
          <p:nvPr>
            <p:ph type="ctrTitle"/>
          </p:nvPr>
        </p:nvSpPr>
        <p:spPr>
          <a:xfrm>
            <a:off x="914400" y="1935834"/>
            <a:ext cx="10363200" cy="471056"/>
          </a:xfrm>
        </p:spPr>
        <p:txBody>
          <a:bodyPr>
            <a:normAutofit fontScale="90000"/>
          </a:bodyPr>
          <a:lstStyle/>
          <a:p>
            <a:r>
              <a:rPr lang="en-US" dirty="0">
                <a:latin typeface="Arial" panose="020B0604020202020204" pitchFamily="34" charset="0"/>
              </a:rPr>
              <a:t>What We’re Noticing in the Data</a:t>
            </a:r>
          </a:p>
        </p:txBody>
      </p:sp>
      <p:sp>
        <p:nvSpPr>
          <p:cNvPr id="4" name="TextBox 3">
            <a:extLst>
              <a:ext uri="{FF2B5EF4-FFF2-40B4-BE49-F238E27FC236}">
                <a16:creationId xmlns:a16="http://schemas.microsoft.com/office/drawing/2014/main" id="{E87F6ABE-21AC-BB55-56F2-95DBA05393B0}"/>
              </a:ext>
            </a:extLst>
          </p:cNvPr>
          <p:cNvSpPr txBox="1"/>
          <p:nvPr/>
        </p:nvSpPr>
        <p:spPr>
          <a:xfrm rot="10800000" flipV="1">
            <a:off x="443347" y="6336834"/>
            <a:ext cx="11305306" cy="369332"/>
          </a:xfrm>
          <a:prstGeom prst="rect">
            <a:avLst/>
          </a:prstGeom>
          <a:noFill/>
        </p:spPr>
        <p:txBody>
          <a:bodyPr wrap="square">
            <a:spAutoFit/>
          </a:bodyPr>
          <a:lstStyle/>
          <a:p>
            <a:pPr marL="0" indent="0">
              <a:buFont typeface="Arial" panose="020B0604020202020204" pitchFamily="34" charset="0"/>
              <a:buNone/>
            </a:pPr>
            <a:r>
              <a:rPr lang="en-US" sz="1800" i="1" dirty="0"/>
              <a:t>Data are pulled from VDOE’s publicly available data of </a:t>
            </a:r>
            <a:r>
              <a:rPr lang="en-US" sz="1800" i="1" dirty="0">
                <a:hlinkClick r:id="rId3"/>
              </a:rPr>
              <a:t>VQB5 CLASS® Data Averages</a:t>
            </a:r>
            <a:r>
              <a:rPr lang="en-US" sz="1800" i="1" dirty="0"/>
              <a:t> from 2024-25</a:t>
            </a:r>
          </a:p>
        </p:txBody>
      </p:sp>
      <p:pic>
        <p:nvPicPr>
          <p:cNvPr id="2052" name="Picture 4">
            <a:extLst>
              <a:ext uri="{FF2B5EF4-FFF2-40B4-BE49-F238E27FC236}">
                <a16:creationId xmlns:a16="http://schemas.microsoft.com/office/drawing/2014/main" id="{D1E37BAC-F6C4-EABE-11BC-4D085819339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472" y="2555488"/>
            <a:ext cx="5943599" cy="34841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49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3756-ACAF-5780-72AC-9587A9793880}"/>
              </a:ext>
            </a:extLst>
          </p:cNvPr>
          <p:cNvSpPr>
            <a:spLocks noGrp="1"/>
          </p:cNvSpPr>
          <p:nvPr>
            <p:ph type="title"/>
          </p:nvPr>
        </p:nvSpPr>
        <p:spPr>
          <a:xfrm>
            <a:off x="454958" y="471925"/>
            <a:ext cx="11282084" cy="1307871"/>
          </a:xfrm>
        </p:spPr>
        <p:txBody>
          <a:bodyPr>
            <a:normAutofit/>
          </a:bodyPr>
          <a:lstStyle/>
          <a:p>
            <a:pPr algn="ctr"/>
            <a:r>
              <a:rPr lang="en-US" sz="4000" dirty="0"/>
              <a:t>What Do the CLASS Numbers Mean?</a:t>
            </a:r>
          </a:p>
        </p:txBody>
      </p:sp>
      <p:graphicFrame>
        <p:nvGraphicFramePr>
          <p:cNvPr id="11" name="Table 10" descr="Table describing the score ranges for the CLASS tool and what they mean">
            <a:extLst>
              <a:ext uri="{FF2B5EF4-FFF2-40B4-BE49-F238E27FC236}">
                <a16:creationId xmlns:a16="http://schemas.microsoft.com/office/drawing/2014/main" id="{C3099B52-23F3-2D98-7019-E4A9893DAA52}"/>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897478525"/>
              </p:ext>
            </p:extLst>
          </p:nvPr>
        </p:nvGraphicFramePr>
        <p:xfrm>
          <a:off x="865414" y="2088106"/>
          <a:ext cx="10681544" cy="3321868"/>
        </p:xfrm>
        <a:graphic>
          <a:graphicData uri="http://schemas.openxmlformats.org/drawingml/2006/table">
            <a:tbl>
              <a:tblPr firstRow="1" firstCol="1" bandRow="1">
                <a:tableStyleId>{5C22544A-7EE6-4342-B048-85BDC9FD1C3A}</a:tableStyleId>
              </a:tblPr>
              <a:tblGrid>
                <a:gridCol w="2814964">
                  <a:extLst>
                    <a:ext uri="{9D8B030D-6E8A-4147-A177-3AD203B41FA5}">
                      <a16:colId xmlns:a16="http://schemas.microsoft.com/office/drawing/2014/main" val="1716482625"/>
                    </a:ext>
                  </a:extLst>
                </a:gridCol>
                <a:gridCol w="7866580">
                  <a:extLst>
                    <a:ext uri="{9D8B030D-6E8A-4147-A177-3AD203B41FA5}">
                      <a16:colId xmlns:a16="http://schemas.microsoft.com/office/drawing/2014/main" val="1887937108"/>
                    </a:ext>
                  </a:extLst>
                </a:gridCol>
              </a:tblGrid>
              <a:tr h="777014">
                <a:tc>
                  <a:txBody>
                    <a:bodyPr/>
                    <a:lstStyle/>
                    <a:p>
                      <a:pPr algn="l"/>
                      <a:r>
                        <a:rPr lang="en-US" sz="2600" b="1" i="0" dirty="0">
                          <a:latin typeface="Arial" panose="020B0604020202020204" pitchFamily="34" charset="0"/>
                        </a:rPr>
                        <a:t>CLASS® Ranges (scores)</a:t>
                      </a:r>
                    </a:p>
                  </a:txBody>
                  <a:tcPr/>
                </a:tc>
                <a:tc>
                  <a:txBody>
                    <a:bodyPr/>
                    <a:lstStyle/>
                    <a:p>
                      <a:r>
                        <a:rPr lang="en-US" sz="2600" b="1" i="0" dirty="0">
                          <a:latin typeface="Arial" panose="020B0604020202020204" pitchFamily="34" charset="0"/>
                        </a:rPr>
                        <a:t>What it means</a:t>
                      </a:r>
                    </a:p>
                  </a:txBody>
                  <a:tcPr/>
                </a:tc>
                <a:extLst>
                  <a:ext uri="{0D108BD9-81ED-4DB2-BD59-A6C34878D82A}">
                    <a16:rowId xmlns:a16="http://schemas.microsoft.com/office/drawing/2014/main" val="4090002480"/>
                  </a:ext>
                </a:extLst>
              </a:tr>
              <a:tr h="777014">
                <a:tc>
                  <a:txBody>
                    <a:bodyPr/>
                    <a:lstStyle/>
                    <a:p>
                      <a:r>
                        <a:rPr lang="en-US" sz="2600" b="0" i="0" dirty="0">
                          <a:latin typeface="Arial" panose="020B0604020202020204" pitchFamily="34" charset="0"/>
                        </a:rPr>
                        <a:t>Low range (1-2)</a:t>
                      </a:r>
                    </a:p>
                  </a:txBody>
                  <a:tcPr/>
                </a:tc>
                <a:tc>
                  <a:txBody>
                    <a:bodyPr/>
                    <a:lstStyle/>
                    <a:p>
                      <a:r>
                        <a:rPr lang="en-US" sz="2600" b="0" i="0" dirty="0">
                          <a:latin typeface="Arial" panose="020B0604020202020204" pitchFamily="34" charset="0"/>
                        </a:rPr>
                        <a:t>Observed rarely, at a lower quality </a:t>
                      </a:r>
                    </a:p>
                  </a:txBody>
                  <a:tcPr/>
                </a:tc>
                <a:extLst>
                  <a:ext uri="{0D108BD9-81ED-4DB2-BD59-A6C34878D82A}">
                    <a16:rowId xmlns:a16="http://schemas.microsoft.com/office/drawing/2014/main" val="2562109716"/>
                  </a:ext>
                </a:extLst>
              </a:tr>
              <a:tr h="777014">
                <a:tc>
                  <a:txBody>
                    <a:bodyPr/>
                    <a:lstStyle/>
                    <a:p>
                      <a:r>
                        <a:rPr lang="en-US" sz="2600" b="0" i="0" dirty="0">
                          <a:latin typeface="Arial" panose="020B0604020202020204" pitchFamily="34" charset="0"/>
                        </a:rPr>
                        <a:t>Mid range (3-5)</a:t>
                      </a:r>
                    </a:p>
                  </a:txBody>
                  <a:tcPr/>
                </a:tc>
                <a:tc>
                  <a:txBody>
                    <a:bodyPr/>
                    <a:lstStyle/>
                    <a:p>
                      <a:r>
                        <a:rPr lang="en-US" sz="2600" b="0" i="0" dirty="0">
                          <a:latin typeface="Arial" panose="020B0604020202020204" pitchFamily="34" charset="0"/>
                        </a:rPr>
                        <a:t>Observed sometimes, varying quality, with some children</a:t>
                      </a:r>
                    </a:p>
                  </a:txBody>
                  <a:tcPr/>
                </a:tc>
                <a:extLst>
                  <a:ext uri="{0D108BD9-81ED-4DB2-BD59-A6C34878D82A}">
                    <a16:rowId xmlns:a16="http://schemas.microsoft.com/office/drawing/2014/main" val="1447898563"/>
                  </a:ext>
                </a:extLst>
              </a:tr>
              <a:tr h="777014">
                <a:tc>
                  <a:txBody>
                    <a:bodyPr/>
                    <a:lstStyle/>
                    <a:p>
                      <a:r>
                        <a:rPr lang="en-US" sz="2600" b="0" i="0" dirty="0">
                          <a:latin typeface="Arial" panose="020B0604020202020204" pitchFamily="34" charset="0"/>
                        </a:rPr>
                        <a:t>High range (6-7)</a:t>
                      </a:r>
                    </a:p>
                  </a:txBody>
                  <a:tcPr/>
                </a:tc>
                <a:tc>
                  <a:txBody>
                    <a:bodyPr/>
                    <a:lstStyle/>
                    <a:p>
                      <a:r>
                        <a:rPr lang="en-US" sz="2600" b="0" i="0" dirty="0">
                          <a:latin typeface="Arial" panose="020B0604020202020204" pitchFamily="34" charset="0"/>
                        </a:rPr>
                        <a:t>Observed consistently, high quality, across children</a:t>
                      </a:r>
                    </a:p>
                  </a:txBody>
                  <a:tcPr/>
                </a:tc>
                <a:extLst>
                  <a:ext uri="{0D108BD9-81ED-4DB2-BD59-A6C34878D82A}">
                    <a16:rowId xmlns:a16="http://schemas.microsoft.com/office/drawing/2014/main" val="770795149"/>
                  </a:ext>
                </a:extLst>
              </a:tr>
            </a:tbl>
          </a:graphicData>
        </a:graphic>
      </p:graphicFrame>
      <p:sp>
        <p:nvSpPr>
          <p:cNvPr id="14" name="Oval 13">
            <a:extLst>
              <a:ext uri="{FF2B5EF4-FFF2-40B4-BE49-F238E27FC236}">
                <a16:creationId xmlns:a16="http://schemas.microsoft.com/office/drawing/2014/main" id="{E9B038DD-A991-0D63-9C2A-0AB6DCDA519E}"/>
              </a:ext>
              <a:ext uri="{C183D7F6-B498-43B3-948B-1728B52AA6E4}">
                <adec:decorative xmlns:adec="http://schemas.microsoft.com/office/drawing/2017/decorative" val="1"/>
              </a:ext>
            </a:extLst>
          </p:cNvPr>
          <p:cNvSpPr/>
          <p:nvPr/>
        </p:nvSpPr>
        <p:spPr>
          <a:xfrm>
            <a:off x="2589029" y="3749040"/>
            <a:ext cx="365052" cy="57947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5" name="Oval 14">
            <a:extLst>
              <a:ext uri="{FF2B5EF4-FFF2-40B4-BE49-F238E27FC236}">
                <a16:creationId xmlns:a16="http://schemas.microsoft.com/office/drawing/2014/main" id="{D9973FE2-CA00-68F9-DCCC-BF259B92150E}"/>
              </a:ext>
              <a:ext uri="{C183D7F6-B498-43B3-948B-1728B52AA6E4}">
                <adec:decorative xmlns:adec="http://schemas.microsoft.com/office/drawing/2017/decorative" val="1"/>
              </a:ext>
            </a:extLst>
          </p:cNvPr>
          <p:cNvSpPr/>
          <p:nvPr/>
        </p:nvSpPr>
        <p:spPr>
          <a:xfrm>
            <a:off x="2606749" y="3044706"/>
            <a:ext cx="365052" cy="579475"/>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 name="Slide Number Placeholder 2">
            <a:extLst>
              <a:ext uri="{FF2B5EF4-FFF2-40B4-BE49-F238E27FC236}">
                <a16:creationId xmlns:a16="http://schemas.microsoft.com/office/drawing/2014/main" id="{BF96D067-5527-958C-79B9-94752B019527}"/>
              </a:ext>
              <a:ext uri="{C183D7F6-B498-43B3-948B-1728B52AA6E4}">
                <adec:decorative xmlns:adec="http://schemas.microsoft.com/office/drawing/2017/decorative" val="1"/>
              </a:ext>
            </a:extLst>
          </p:cNvPr>
          <p:cNvSpPr>
            <a:spLocks noGrp="1"/>
          </p:cNvSpPr>
          <p:nvPr>
            <p:ph type="sldNum" sz="quarter" idx="12"/>
          </p:nvPr>
        </p:nvSpPr>
        <p:spPr/>
        <p:txBody>
          <a:bodyPr/>
          <a:lstStyle/>
          <a:p>
            <a:fld id="{0E3FE331-99FE-FC4C-843A-669C9210BAAA}" type="slidenum">
              <a:rPr lang="en-US" smtClean="0"/>
              <a:t>9</a:t>
            </a:fld>
            <a:endParaRPr lang="en-US" dirty="0"/>
          </a:p>
        </p:txBody>
      </p:sp>
    </p:spTree>
    <p:extLst>
      <p:ext uri="{BB962C8B-B14F-4D97-AF65-F5344CB8AC3E}">
        <p14:creationId xmlns:p14="http://schemas.microsoft.com/office/powerpoint/2010/main" val="1139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UVA Curry School of Education and Human Development 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921236-F924-5141-B3F1-FB626E00AD2A}" vid="{82A088DA-8199-9A43-86D3-CD9BD8F75C8C}"/>
    </a:ext>
  </a:extLst>
</a:theme>
</file>

<file path=ppt/theme/theme2.xml><?xml version="1.0" encoding="utf-8"?>
<a:theme xmlns:a="http://schemas.openxmlformats.org/drawingml/2006/main" name="UVA Curry School of Education and Human Development Body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E921236-F924-5141-B3F1-FB626E00AD2A}" vid="{A86B0FEB-ABCE-D240-8ACF-4EDA0D518F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urceType xmlns="35a929e9-2d73-47b1-8011-4fac2a79174c" xsi:nil="true"/>
    <lcf76f155ced4ddcb4097134ff3c332f xmlns="35a929e9-2d73-47b1-8011-4fac2a79174c">
      <Terms xmlns="http://schemas.microsoft.com/office/infopath/2007/PartnerControls"/>
    </lcf76f155ced4ddcb4097134ff3c332f>
    <TaxCatchAll xmlns="ff0036d3-abdb-4be7-ba27-9f16cda4613e" xsi:nil="true"/>
    <SharedWithUsers xmlns="ff0036d3-abdb-4be7-ba27-9f16cda4613e">
      <UserInfo>
        <DisplayName>Jeon, Lieny (pxa3vz)</DisplayName>
        <AccountId>60</AccountId>
        <AccountType/>
      </UserInfo>
    </SharedWithUsers>
    <Notes xmlns="35a929e9-2d73-47b1-8011-4fac2a7917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4C8151F0FBFB469AC0904C860FEFDE" ma:contentTypeVersion="16" ma:contentTypeDescription="Create a new document." ma:contentTypeScope="" ma:versionID="e5a80a01c5e25080dee05d84a5599ce4">
  <xsd:schema xmlns:xsd="http://www.w3.org/2001/XMLSchema" xmlns:xs="http://www.w3.org/2001/XMLSchema" xmlns:p="http://schemas.microsoft.com/office/2006/metadata/properties" xmlns:ns2="35a929e9-2d73-47b1-8011-4fac2a79174c" xmlns:ns3="ff0036d3-abdb-4be7-ba27-9f16cda4613e" targetNamespace="http://schemas.microsoft.com/office/2006/metadata/properties" ma:root="true" ma:fieldsID="443cde29d85af34fafcf5de0927c6ff7" ns2:_="" ns3:_="">
    <xsd:import namespace="35a929e9-2d73-47b1-8011-4fac2a79174c"/>
    <xsd:import namespace="ff0036d3-abdb-4be7-ba27-9f16cda4613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ResourceType" minOccurs="0"/>
                <xsd:element ref="ns3:SharedWithUsers" minOccurs="0"/>
                <xsd:element ref="ns3:SharedWithDetails" minOccurs="0"/>
                <xsd:element ref="ns2:MediaServiceDateTaken" minOccurs="0"/>
                <xsd:element ref="ns2:MediaLengthInSeconds"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a929e9-2d73-47b1-8011-4fac2a7917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1d038b50-52dc-447d-ac2e-a29bd036c4b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ResourceType" ma:index="16" nillable="true" ma:displayName="Resource Type" ma:default="Marketing" ma:format="Dropdown" ma:internalName="ResourceType">
      <xsd:simpleType>
        <xsd:union memberTypes="dms:Text">
          <xsd:simpleType>
            <xsd:restriction base="dms:Choice">
              <xsd:enumeration value="Marketing"/>
              <xsd:enumeration value="HR"/>
              <xsd:enumeration value="TBD"/>
            </xsd:restriction>
          </xsd:simpleType>
        </xsd:un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Notes" ma:index="21" nillable="true" ma:displayName="Notes" ma:format="Dropdown" ma:internalName="Notes">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0036d3-abdb-4be7-ba27-9f16cda4613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50522a-5875-49b7-a48f-c87a3e7e1ed2}" ma:internalName="TaxCatchAll" ma:showField="CatchAllData" ma:web="ff0036d3-abdb-4be7-ba27-9f16cda4613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01EDE5-C82E-4AB0-BBE0-D32CF93FF814}">
  <ds:schemaRefs>
    <ds:schemaRef ds:uri="http://schemas.microsoft.com/office/2006/metadata/properties"/>
    <ds:schemaRef ds:uri="http://schemas.microsoft.com/office/infopath/2007/PartnerControls"/>
    <ds:schemaRef ds:uri="35a929e9-2d73-47b1-8011-4fac2a79174c"/>
    <ds:schemaRef ds:uri="ff0036d3-abdb-4be7-ba27-9f16cda4613e"/>
  </ds:schemaRefs>
</ds:datastoreItem>
</file>

<file path=customXml/itemProps2.xml><?xml version="1.0" encoding="utf-8"?>
<ds:datastoreItem xmlns:ds="http://schemas.openxmlformats.org/officeDocument/2006/customXml" ds:itemID="{11DE33D9-D56D-4175-BAA1-FBEA5D050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a929e9-2d73-47b1-8011-4fac2a79174c"/>
    <ds:schemaRef ds:uri="ff0036d3-abdb-4be7-ba27-9f16cda461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4297B3-5D7C-4E5D-9856-A7838CC0E5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UVA Curry School of Education and Human Development Title Slide</Template>
  <TotalTime>4391</TotalTime>
  <Words>4002</Words>
  <Application>Microsoft Office PowerPoint</Application>
  <PresentationFormat>Widescreen</PresentationFormat>
  <Paragraphs>486</Paragraphs>
  <Slides>29</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Brush Script MT</vt:lpstr>
      <vt:lpstr>Calibri</vt:lpstr>
      <vt:lpstr>Franklin Gothic Book</vt:lpstr>
      <vt:lpstr>Wingdings</vt:lpstr>
      <vt:lpstr>UVA Curry School of Education and Human Development Title Slide</vt:lpstr>
      <vt:lpstr>UVA Curry School of Education and Human Development Body Slide</vt:lpstr>
      <vt:lpstr>Thank you for joining us today!  Take a moment to respond to this question in the chat box…. </vt:lpstr>
      <vt:lpstr>¡Bienvenido! Escuchar en Español</vt:lpstr>
      <vt:lpstr>From Observation to Transformation: Using Video Reflection to Strengthen Teacher-Child Interactions &amp; Reflective Practice     </vt:lpstr>
      <vt:lpstr>Session Objectives</vt:lpstr>
      <vt:lpstr>Build Your Toolkit From This Session</vt:lpstr>
      <vt:lpstr>Why Teacher-Child Interactions Matter</vt:lpstr>
      <vt:lpstr>CLASS Across the Ages</vt:lpstr>
      <vt:lpstr>What We’re Noticing in the Data</vt:lpstr>
      <vt:lpstr>What Do the CLASS Numbers Mean?</vt:lpstr>
      <vt:lpstr>What We’re Learning About Infant Interactions in Virginia</vt:lpstr>
      <vt:lpstr>What We’re Learning About Toddler Interactions in Virginia</vt:lpstr>
      <vt:lpstr>What We’re Learning About PreK Interactions in Virginia</vt:lpstr>
      <vt:lpstr>Data Reflection Question</vt:lpstr>
      <vt:lpstr>From Data to Practice: Bringing Interactions to Life Through Videos</vt:lpstr>
      <vt:lpstr>Infants</vt:lpstr>
      <vt:lpstr>Infants – Looking Closer</vt:lpstr>
      <vt:lpstr>Infant Scenario</vt:lpstr>
      <vt:lpstr>More About Infants</vt:lpstr>
      <vt:lpstr>Toddlers</vt:lpstr>
      <vt:lpstr>Toddlers – Looking Closer</vt:lpstr>
      <vt:lpstr>Toddler Scenario</vt:lpstr>
      <vt:lpstr>Toddler Video</vt:lpstr>
      <vt:lpstr>PreK</vt:lpstr>
      <vt:lpstr>PreK – Looking Closer</vt:lpstr>
      <vt:lpstr>PreK Scenario</vt:lpstr>
      <vt:lpstr>PreK Video</vt:lpstr>
      <vt:lpstr>Connecting Across Ages</vt:lpstr>
      <vt:lpstr>Action Planning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Dr. Tara Scott</dc:creator>
  <cp:lastModifiedBy>Dr. Tara Scott</cp:lastModifiedBy>
  <cp:revision>115</cp:revision>
  <dcterms:created xsi:type="dcterms:W3CDTF">2022-05-26T17:31:44Z</dcterms:created>
  <dcterms:modified xsi:type="dcterms:W3CDTF">2026-05-07T16:06:22Z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0x010100834C8151F0FBFB469AC0904C860FEFDE</vt:lpwstr>
  </property>
  <property fmtid="{D5CDD505-2E9C-101B-9397-08002B2CF9AE}" pid="3" name="MediaServiceImageTags">
    <vt:lpwstr/>
  </property>
</Properties>
</file>