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30"/>
  </p:notesMasterIdLst>
  <p:sldIdLst>
    <p:sldId id="256" r:id="rId2"/>
    <p:sldId id="258" r:id="rId3"/>
    <p:sldId id="257" r:id="rId4"/>
    <p:sldId id="260" r:id="rId5"/>
    <p:sldId id="261" r:id="rId6"/>
    <p:sldId id="262" r:id="rId7"/>
    <p:sldId id="290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9" r:id="rId18"/>
    <p:sldId id="275" r:id="rId19"/>
    <p:sldId id="280" r:id="rId20"/>
    <p:sldId id="281" r:id="rId21"/>
    <p:sldId id="289" r:id="rId22"/>
    <p:sldId id="282" r:id="rId23"/>
    <p:sldId id="288" r:id="rId24"/>
    <p:sldId id="283" r:id="rId25"/>
    <p:sldId id="284" r:id="rId26"/>
    <p:sldId id="286" r:id="rId27"/>
    <p:sldId id="285" r:id="rId28"/>
    <p:sldId id="287" r:id="rId29"/>
  </p:sldIdLst>
  <p:sldSz cx="9144000" cy="5143500" type="screen16x9"/>
  <p:notesSz cx="7023100" cy="93091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  <p:embeddedFont>
      <p:font typeface="Bodoni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252" y="132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>
        <p:scale>
          <a:sx n="66" d="100"/>
          <a:sy n="66" d="100"/>
        </p:scale>
        <p:origin x="3101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132" y="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MARK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webinar series is based on the book Big Questions for Young Minds.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Today in particular, we ways to use big questions to maximize language development during other parts of the daily routine, covered in Chapters 7-12.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1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2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266" name="Google Shape;2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13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3" name="Google Shape;273;p13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14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2" name="Google Shape;282;p14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15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endParaRPr sz="1600" dirty="0"/>
          </a:p>
        </p:txBody>
      </p:sp>
      <p:sp>
        <p:nvSpPr>
          <p:cNvPr id="291" name="Google Shape;291;p15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8" name="Google Shape;29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17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305" name="Google Shape;305;p17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18:notes"/>
          <p:cNvSpPr txBox="1">
            <a:spLocks noGrp="1"/>
          </p:cNvSpPr>
          <p:nvPr>
            <p:ph type="body" idx="1"/>
          </p:nvPr>
        </p:nvSpPr>
        <p:spPr>
          <a:xfrm>
            <a:off x="234176" y="4421823"/>
            <a:ext cx="6623824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2" name="Google Shape;312;p18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p24:notes"/>
          <p:cNvSpPr txBox="1">
            <a:spLocks noGrp="1"/>
          </p:cNvSpPr>
          <p:nvPr>
            <p:ph type="body" idx="1"/>
          </p:nvPr>
        </p:nvSpPr>
        <p:spPr>
          <a:xfrm>
            <a:off x="407987" y="4421823"/>
            <a:ext cx="6207125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0" name="Google Shape;380;p24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2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6" name="Google Shape;326;p20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25:notes"/>
          <p:cNvSpPr txBox="1">
            <a:spLocks noGrp="1"/>
          </p:cNvSpPr>
          <p:nvPr>
            <p:ph type="body" idx="1"/>
          </p:nvPr>
        </p:nvSpPr>
        <p:spPr>
          <a:xfrm>
            <a:off x="702310" y="4421174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387" name="Google Shape;387;p25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3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7" name="Google Shape;187;p3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3" name="Google Shape;393;p26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/>
          </a:p>
        </p:txBody>
      </p:sp>
      <p:sp>
        <p:nvSpPr>
          <p:cNvPr id="394" name="Google Shape;394;p26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6" name="Google Shape;426;p3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2"/>
              </a:solidFill>
            </a:endParaRPr>
          </a:p>
        </p:txBody>
      </p:sp>
      <p:sp>
        <p:nvSpPr>
          <p:cNvPr id="427" name="Google Shape;427;p30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4573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p27:notes"/>
          <p:cNvSpPr txBox="1">
            <a:spLocks noGrp="1"/>
          </p:cNvSpPr>
          <p:nvPr>
            <p:ph type="body" idx="1"/>
          </p:nvPr>
        </p:nvSpPr>
        <p:spPr>
          <a:xfrm>
            <a:off x="178419" y="4421823"/>
            <a:ext cx="6579219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402" name="Google Shape;402;p27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69062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p28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409" name="Google Shape;409;p28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p29:notes"/>
          <p:cNvSpPr txBox="1">
            <a:spLocks noGrp="1"/>
          </p:cNvSpPr>
          <p:nvPr>
            <p:ph type="body" idx="1"/>
          </p:nvPr>
        </p:nvSpPr>
        <p:spPr>
          <a:xfrm>
            <a:off x="702310" y="4421174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418" name="Google Shape;418;p29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6" name="Google Shape;466;p3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7" name="Google Shape;467;p31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6" name="Google Shape;426;p3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427" name="Google Shape;427;p30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2:notes"/>
          <p:cNvSpPr txBox="1">
            <a:spLocks noGrp="1"/>
          </p:cNvSpPr>
          <p:nvPr>
            <p:ph type="body" idx="1"/>
          </p:nvPr>
        </p:nvSpPr>
        <p:spPr>
          <a:xfrm>
            <a:off x="702310" y="4480005"/>
            <a:ext cx="5618480" cy="366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3" name="Google Shape;47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2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" name="Google Shape;179;p2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:notes"/>
          <p:cNvSpPr txBox="1">
            <a:spLocks noGrp="1"/>
          </p:cNvSpPr>
          <p:nvPr>
            <p:ph type="body" idx="1"/>
          </p:nvPr>
        </p:nvSpPr>
        <p:spPr>
          <a:xfrm>
            <a:off x="274320" y="4421823"/>
            <a:ext cx="6573520" cy="4189095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</p:txBody>
      </p:sp>
      <p:sp>
        <p:nvSpPr>
          <p:cNvPr id="204" name="Google Shape;2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210" name="Google Shape;2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/>
            <a:endParaRPr sz="1600" dirty="0"/>
          </a:p>
        </p:txBody>
      </p:sp>
      <p:sp>
        <p:nvSpPr>
          <p:cNvPr id="217" name="Google Shape;217;p7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/>
            <a:endParaRPr sz="1600" dirty="0"/>
          </a:p>
        </p:txBody>
      </p:sp>
      <p:sp>
        <p:nvSpPr>
          <p:cNvPr id="217" name="Google Shape;217;p7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0486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9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237" name="Google Shape;237;p9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420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endParaRPr lang="en-US" dirty="0" smtClean="0"/>
          </a:p>
        </p:txBody>
      </p:sp>
      <p:sp>
        <p:nvSpPr>
          <p:cNvPr id="259" name="Google Shape;259;p11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" descr="hood11.png"/>
          <p:cNvPicPr preferRelativeResize="0"/>
          <p:nvPr/>
        </p:nvPicPr>
        <p:blipFill rotWithShape="1">
          <a:blip r:embed="rId2">
            <a:alphaModFix/>
          </a:blip>
          <a:srcRect r="19631"/>
          <a:stretch/>
        </p:blipFill>
        <p:spPr>
          <a:xfrm>
            <a:off x="6461189" y="2368846"/>
            <a:ext cx="2682811" cy="2107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 title="Virginia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2773" y="3826777"/>
            <a:ext cx="1517012" cy="65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1" title="decorative"/>
          <p:cNvPicPr preferRelativeResize="0"/>
          <p:nvPr/>
        </p:nvPicPr>
        <p:blipFill rotWithShape="1">
          <a:blip r:embed="rId2">
            <a:alphaModFix/>
          </a:blip>
          <a:srcRect r="30665"/>
          <a:stretch/>
        </p:blipFill>
        <p:spPr>
          <a:xfrm>
            <a:off x="1" y="819150"/>
            <a:ext cx="3837061" cy="363396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114800" y="1200151"/>
            <a:ext cx="4724400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1" name="Google Shape;61;p11" title="Virginia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2773" y="3826777"/>
            <a:ext cx="1517012" cy="65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2" title="decorative"/>
          <p:cNvPicPr preferRelativeResize="0"/>
          <p:nvPr/>
        </p:nvPicPr>
        <p:blipFill rotWithShape="1">
          <a:blip r:embed="rId2">
            <a:alphaModFix/>
          </a:blip>
          <a:srcRect r="36682"/>
          <a:stretch/>
        </p:blipFill>
        <p:spPr>
          <a:xfrm>
            <a:off x="1" y="486990"/>
            <a:ext cx="3810000" cy="396560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2"/>
          <p:cNvSpPr txBox="1"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>
            <a:off x="4114800" y="1101329"/>
            <a:ext cx="4724400" cy="423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2"/>
          </p:nvPr>
        </p:nvSpPr>
        <p:spPr>
          <a:xfrm>
            <a:off x="4114800" y="1581150"/>
            <a:ext cx="4724400" cy="261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pic>
        <p:nvPicPr>
          <p:cNvPr id="67" name="Google Shape;67;p12" title="Virginia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2773" y="3826777"/>
            <a:ext cx="1517012" cy="65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3" title="decorative"/>
          <p:cNvPicPr preferRelativeResize="0"/>
          <p:nvPr/>
        </p:nvPicPr>
        <p:blipFill rotWithShape="1">
          <a:blip r:embed="rId2">
            <a:alphaModFix/>
          </a:blip>
          <a:srcRect r="36682"/>
          <a:stretch/>
        </p:blipFill>
        <p:spPr>
          <a:xfrm>
            <a:off x="1" y="486990"/>
            <a:ext cx="3810000" cy="396560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>
            <a:off x="4114800" y="1200151"/>
            <a:ext cx="4724400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2" name="Google Shape;72;p13" title="Virginia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2773" y="3826777"/>
            <a:ext cx="1517012" cy="65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4"/>
          <p:cNvPicPr preferRelativeResize="0"/>
          <p:nvPr/>
        </p:nvPicPr>
        <p:blipFill rotWithShape="1">
          <a:blip r:embed="rId2">
            <a:alphaModFix/>
          </a:blip>
          <a:srcRect l="3745" r="30361"/>
          <a:stretch/>
        </p:blipFill>
        <p:spPr>
          <a:xfrm>
            <a:off x="-1" y="0"/>
            <a:ext cx="4110527" cy="445421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4572000" y="153521"/>
            <a:ext cx="4267200" cy="10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4572000" y="1352550"/>
            <a:ext cx="42672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pic>
        <p:nvPicPr>
          <p:cNvPr id="77" name="Google Shape;77;p14" title="Virginia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2773" y="3826777"/>
            <a:ext cx="1517012" cy="65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5" title="decorative"/>
          <p:cNvPicPr preferRelativeResize="0"/>
          <p:nvPr/>
        </p:nvPicPr>
        <p:blipFill rotWithShape="1">
          <a:blip r:embed="rId2">
            <a:alphaModFix/>
          </a:blip>
          <a:srcRect l="43350" t="7869"/>
          <a:stretch/>
        </p:blipFill>
        <p:spPr>
          <a:xfrm>
            <a:off x="4972650" y="350377"/>
            <a:ext cx="4171350" cy="4102213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381000" y="1101329"/>
            <a:ext cx="4343400" cy="423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2"/>
          </p:nvPr>
        </p:nvSpPr>
        <p:spPr>
          <a:xfrm>
            <a:off x="381000" y="1581150"/>
            <a:ext cx="4343400" cy="261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pic>
        <p:nvPicPr>
          <p:cNvPr id="83" name="Google Shape;83;p15" title="Virginia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2773" y="3826777"/>
            <a:ext cx="1517012" cy="65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 title="decorative"/>
          <p:cNvPicPr preferRelativeResize="0"/>
          <p:nvPr/>
        </p:nvPicPr>
        <p:blipFill rotWithShape="1">
          <a:blip r:embed="rId2">
            <a:alphaModFix/>
          </a:blip>
          <a:srcRect l="22774" t="4479" r="8934"/>
          <a:stretch/>
        </p:blipFill>
        <p:spPr>
          <a:xfrm>
            <a:off x="4298535" y="0"/>
            <a:ext cx="4845465" cy="445476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381000" y="153521"/>
            <a:ext cx="3429000" cy="127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381000" y="1581150"/>
            <a:ext cx="3429000" cy="261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pic>
        <p:nvPicPr>
          <p:cNvPr id="88" name="Google Shape;88;p16" title="Virginia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2773" y="3826777"/>
            <a:ext cx="1517012" cy="65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7" title="decorative"/>
          <p:cNvPicPr preferRelativeResize="0"/>
          <p:nvPr/>
        </p:nvPicPr>
        <p:blipFill rotWithShape="1">
          <a:blip r:embed="rId2">
            <a:alphaModFix/>
          </a:blip>
          <a:srcRect l="31164" t="8585" r="-20"/>
          <a:stretch/>
        </p:blipFill>
        <p:spPr>
          <a:xfrm>
            <a:off x="4213077" y="-1480"/>
            <a:ext cx="4930922" cy="445569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81000" y="153521"/>
            <a:ext cx="3429000" cy="127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381000" y="1581150"/>
            <a:ext cx="3429000" cy="261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pic>
        <p:nvPicPr>
          <p:cNvPr id="93" name="Google Shape;93;p17" title="Virginia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2773" y="3826777"/>
            <a:ext cx="1517012" cy="65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Title and Content">
  <p:cSld name="25_Title and Conten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 title="Virginia Department of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62773" y="3826777"/>
            <a:ext cx="1517012" cy="6548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1066800" y="1200151"/>
            <a:ext cx="7620000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8" name="Google Shape;98;p18" title="decorativ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6692" y="1418317"/>
            <a:ext cx="1508698" cy="3175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 title="decorative"/>
          <p:cNvPicPr preferRelativeResize="0"/>
          <p:nvPr/>
        </p:nvPicPr>
        <p:blipFill rotWithShape="1">
          <a:blip r:embed="rId2">
            <a:alphaModFix/>
          </a:blip>
          <a:srcRect l="2322" t="39515" r="16456"/>
          <a:stretch/>
        </p:blipFill>
        <p:spPr>
          <a:xfrm>
            <a:off x="0" y="0"/>
            <a:ext cx="9144000" cy="445606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/>
          <p:nvPr/>
        </p:nvSpPr>
        <p:spPr>
          <a:xfrm>
            <a:off x="0" y="2"/>
            <a:ext cx="9144001" cy="4458884"/>
          </a:xfrm>
          <a:prstGeom prst="rect">
            <a:avLst/>
          </a:prstGeom>
          <a:solidFill>
            <a:schemeClr val="lt1">
              <a:alpha val="76862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7647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4" name="Google Shape;104;p19" title="Virginia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2773" y="3826777"/>
            <a:ext cx="1517012" cy="65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0" title="decorative"/>
          <p:cNvPicPr preferRelativeResize="0"/>
          <p:nvPr/>
        </p:nvPicPr>
        <p:blipFill rotWithShape="1">
          <a:blip r:embed="rId2">
            <a:alphaModFix/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>
                <a:solidFill>
                  <a:schemeClr val="lt1"/>
                </a:solidFill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>
                <a:solidFill>
                  <a:schemeClr val="lt1"/>
                </a:solidFill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9" name="Google Shape;109;p20" title="Virginia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2773" y="3826777"/>
            <a:ext cx="1517012" cy="65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 title="Virginia Department of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62773" y="3826777"/>
            <a:ext cx="1517012" cy="654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1" title="decorative"/>
          <p:cNvPicPr preferRelativeResize="0"/>
          <p:nvPr/>
        </p:nvPicPr>
        <p:blipFill rotWithShape="1">
          <a:blip r:embed="rId2">
            <a:alphaModFix/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>
                <a:solidFill>
                  <a:schemeClr val="lt1"/>
                </a:solidFill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>
                <a:solidFill>
                  <a:schemeClr val="lt1"/>
                </a:solidFill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4" name="Google Shape;114;p21" title="decorative"/>
          <p:cNvPicPr preferRelativeResize="0"/>
          <p:nvPr/>
        </p:nvPicPr>
        <p:blipFill rotWithShape="1">
          <a:blip r:embed="rId3">
            <a:alphaModFix/>
          </a:blip>
          <a:srcRect l="41356" r="17287"/>
          <a:stretch/>
        </p:blipFill>
        <p:spPr>
          <a:xfrm>
            <a:off x="7467600" y="1980164"/>
            <a:ext cx="1699490" cy="2496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 title="Virginia Department of Education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2773" y="3826777"/>
            <a:ext cx="1517012" cy="65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2" title="decorative"/>
          <p:cNvPicPr preferRelativeResize="0"/>
          <p:nvPr/>
        </p:nvPicPr>
        <p:blipFill rotWithShape="1">
          <a:blip r:embed="rId2">
            <a:alphaModFix/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>
                <a:solidFill>
                  <a:schemeClr val="lt1"/>
                </a:solidFill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>
                <a:solidFill>
                  <a:schemeClr val="lt1"/>
                </a:solidFill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0" name="Google Shape;120;p22" title="decorativ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2800" y="1979713"/>
            <a:ext cx="2004295" cy="2476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2" title="Virginia Department of Education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2773" y="3826777"/>
            <a:ext cx="1517012" cy="65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3" title="decorative"/>
          <p:cNvPicPr preferRelativeResize="0"/>
          <p:nvPr/>
        </p:nvPicPr>
        <p:blipFill rotWithShape="1">
          <a:blip r:embed="rId2">
            <a:alphaModFix/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>
                <a:solidFill>
                  <a:schemeClr val="lt1"/>
                </a:solidFill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>
                <a:solidFill>
                  <a:schemeClr val="lt1"/>
                </a:solidFill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6" name="Google Shape;126;p23" title="decorative"/>
          <p:cNvPicPr preferRelativeResize="0"/>
          <p:nvPr/>
        </p:nvPicPr>
        <p:blipFill rotWithShape="1">
          <a:blip r:embed="rId3">
            <a:alphaModFix/>
          </a:blip>
          <a:srcRect r="8775"/>
          <a:stretch/>
        </p:blipFill>
        <p:spPr>
          <a:xfrm>
            <a:off x="6798171" y="2038349"/>
            <a:ext cx="2345829" cy="2418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3" title="Virginia Department of Education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2773" y="3826777"/>
            <a:ext cx="1517012" cy="65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4" title="decorative"/>
          <p:cNvPicPr preferRelativeResize="0"/>
          <p:nvPr/>
        </p:nvPicPr>
        <p:blipFill rotWithShape="1">
          <a:blip r:embed="rId2">
            <a:alphaModFix/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4"/>
          <p:cNvSpPr/>
          <p:nvPr/>
        </p:nvSpPr>
        <p:spPr>
          <a:xfrm>
            <a:off x="384849" y="1047750"/>
            <a:ext cx="4033212" cy="333086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9000000" algn="tl" rotWithShape="0">
              <a:srgbClr val="000000">
                <a:alpha val="17647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4"/>
          <p:cNvSpPr/>
          <p:nvPr/>
        </p:nvSpPr>
        <p:spPr>
          <a:xfrm>
            <a:off x="4693614" y="1047750"/>
            <a:ext cx="4033212" cy="333086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9000000" algn="tl" rotWithShape="0">
              <a:srgbClr val="000000">
                <a:alpha val="17647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886200" cy="304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solidFill>
                  <a:schemeClr val="dk1"/>
                </a:solidFill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solidFill>
                  <a:schemeClr val="dk1"/>
                </a:solidFill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2"/>
          </p:nvPr>
        </p:nvSpPr>
        <p:spPr>
          <a:xfrm>
            <a:off x="4800600" y="1200151"/>
            <a:ext cx="3810000" cy="304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solidFill>
                  <a:schemeClr val="dk1"/>
                </a:solidFill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solidFill>
                  <a:schemeClr val="dk1"/>
                </a:solidFill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pic>
        <p:nvPicPr>
          <p:cNvPr id="135" name="Google Shape;135;p24" title="decorativ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7497" y="1418317"/>
            <a:ext cx="1508698" cy="3175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4" title="Virginia Department of Education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2773" y="3826777"/>
            <a:ext cx="1517012" cy="65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5" title="decorative"/>
          <p:cNvPicPr preferRelativeResize="0"/>
          <p:nvPr/>
        </p:nvPicPr>
        <p:blipFill rotWithShape="1">
          <a:blip r:embed="rId2">
            <a:alphaModFix/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5"/>
          <p:cNvSpPr/>
          <p:nvPr/>
        </p:nvSpPr>
        <p:spPr>
          <a:xfrm>
            <a:off x="384849" y="1047750"/>
            <a:ext cx="4033212" cy="333086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9000000" algn="tl" rotWithShape="0">
              <a:srgbClr val="000000">
                <a:alpha val="17647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5"/>
          <p:cNvSpPr/>
          <p:nvPr/>
        </p:nvSpPr>
        <p:spPr>
          <a:xfrm>
            <a:off x="4693614" y="1047750"/>
            <a:ext cx="4033212" cy="333086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9000000" algn="tl" rotWithShape="0">
              <a:srgbClr val="000000">
                <a:alpha val="17647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886200" cy="304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solidFill>
                  <a:schemeClr val="dk1"/>
                </a:solidFill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solidFill>
                  <a:schemeClr val="dk1"/>
                </a:solidFill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2"/>
          </p:nvPr>
        </p:nvSpPr>
        <p:spPr>
          <a:xfrm>
            <a:off x="4800600" y="1200151"/>
            <a:ext cx="3810000" cy="304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solidFill>
                  <a:schemeClr val="dk1"/>
                </a:solidFill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solidFill>
                  <a:schemeClr val="dk1"/>
                </a:solidFill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pic>
        <p:nvPicPr>
          <p:cNvPr id="144" name="Google Shape;144;p25" title="Virginia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2773" y="3826777"/>
            <a:ext cx="1517012" cy="65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pic>
        <p:nvPicPr>
          <p:cNvPr id="149" name="Google Shape;149;p26" title="Virginia Department of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62773" y="3826777"/>
            <a:ext cx="1517012" cy="65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61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61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pic>
        <p:nvPicPr>
          <p:cNvPr id="156" name="Google Shape;156;p27" title="Virginia Department of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62773" y="3826777"/>
            <a:ext cx="1517012" cy="65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1"/>
          </p:nvPr>
        </p:nvSpPr>
        <p:spPr>
          <a:xfrm>
            <a:off x="457201" y="1076326"/>
            <a:ext cx="3008313" cy="3240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60" name="Google Shape;160;p28"/>
          <p:cNvSpPr txBox="1">
            <a:spLocks noGrp="1"/>
          </p:cNvSpPr>
          <p:nvPr>
            <p:ph type="body" idx="2"/>
          </p:nvPr>
        </p:nvSpPr>
        <p:spPr>
          <a:xfrm>
            <a:off x="3575050" y="204789"/>
            <a:ext cx="5111750" cy="404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pic>
        <p:nvPicPr>
          <p:cNvPr id="161" name="Google Shape;161;p28" title="Virginia Department of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62773" y="3826777"/>
            <a:ext cx="1517012" cy="65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4" name="Google Shape;164;p29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5" name="Google Shape;165;p29" title="Virginia Department of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62773" y="3826777"/>
            <a:ext cx="1517012" cy="65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4" title="Virginia Department of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62773" y="3826777"/>
            <a:ext cx="1517012" cy="65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1371600" y="17335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i="1">
                <a:solidFill>
                  <a:schemeClr val="dk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0" name="Google Shape;30;p5" title="Virginia Department of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62773" y="3826777"/>
            <a:ext cx="1517012" cy="65487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subTitle" idx="1"/>
          </p:nvPr>
        </p:nvSpPr>
        <p:spPr>
          <a:xfrm>
            <a:off x="1371600" y="25717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i="1">
                <a:solidFill>
                  <a:schemeClr val="dk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0" y="971550"/>
            <a:ext cx="9144000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5" name="Google Shape;35;p6" title="Virginia Department of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62773" y="3826777"/>
            <a:ext cx="1517012" cy="65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 title="decorative"/>
          <p:cNvPicPr preferRelativeResize="0"/>
          <p:nvPr/>
        </p:nvPicPr>
        <p:blipFill rotWithShape="1">
          <a:blip r:embed="rId2">
            <a:alphaModFix/>
          </a:blip>
          <a:srcRect t="21780" b="14950"/>
          <a:stretch/>
        </p:blipFill>
        <p:spPr>
          <a:xfrm>
            <a:off x="0" y="776037"/>
            <a:ext cx="9144000" cy="3668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 title="Virginia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2773" y="3826777"/>
            <a:ext cx="1517012" cy="6548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8" title="decorative"/>
          <p:cNvPicPr preferRelativeResize="0"/>
          <p:nvPr/>
        </p:nvPicPr>
        <p:blipFill rotWithShape="1">
          <a:blip r:embed="rId2">
            <a:alphaModFix/>
          </a:blip>
          <a:srcRect t="21780" b="14950"/>
          <a:stretch/>
        </p:blipFill>
        <p:spPr>
          <a:xfrm>
            <a:off x="0" y="776037"/>
            <a:ext cx="9144000" cy="3668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8" title="Virginia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2773" y="3826777"/>
            <a:ext cx="1517012" cy="65487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ubTitle" idx="1"/>
          </p:nvPr>
        </p:nvSpPr>
        <p:spPr>
          <a:xfrm>
            <a:off x="0" y="858371"/>
            <a:ext cx="9144000" cy="494179"/>
          </a:xfrm>
          <a:prstGeom prst="rect">
            <a:avLst/>
          </a:prstGeom>
          <a:solidFill>
            <a:srgbClr val="000000">
              <a:alpha val="49019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i="1">
                <a:solidFill>
                  <a:schemeClr val="l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9" title="decorative"/>
          <p:cNvPicPr preferRelativeResize="0"/>
          <p:nvPr/>
        </p:nvPicPr>
        <p:blipFill rotWithShape="1">
          <a:blip r:embed="rId2">
            <a:alphaModFix/>
          </a:blip>
          <a:srcRect l="2322" t="39515" r="16456"/>
          <a:stretch/>
        </p:blipFill>
        <p:spPr>
          <a:xfrm>
            <a:off x="0" y="0"/>
            <a:ext cx="9144000" cy="445606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/>
          <p:nvPr/>
        </p:nvSpPr>
        <p:spPr>
          <a:xfrm>
            <a:off x="0" y="2"/>
            <a:ext cx="9144001" cy="4458884"/>
          </a:xfrm>
          <a:prstGeom prst="rect">
            <a:avLst/>
          </a:prstGeom>
          <a:solidFill>
            <a:schemeClr val="lt1">
              <a:alpha val="76862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7647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9" title="Virginia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2773" y="3826777"/>
            <a:ext cx="1517012" cy="65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0" title="decorative"/>
          <p:cNvPicPr preferRelativeResize="0"/>
          <p:nvPr/>
        </p:nvPicPr>
        <p:blipFill rotWithShape="1">
          <a:blip r:embed="rId2">
            <a:alphaModFix/>
          </a:blip>
          <a:srcRect r="30665"/>
          <a:stretch/>
        </p:blipFill>
        <p:spPr>
          <a:xfrm>
            <a:off x="1" y="819150"/>
            <a:ext cx="3837061" cy="3633963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4114800" y="1101329"/>
            <a:ext cx="4724400" cy="423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2"/>
          </p:nvPr>
        </p:nvSpPr>
        <p:spPr>
          <a:xfrm>
            <a:off x="4114800" y="1581150"/>
            <a:ext cx="4724400" cy="261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pic>
        <p:nvPicPr>
          <p:cNvPr id="56" name="Google Shape;56;p10" title="Virginia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2773" y="3826777"/>
            <a:ext cx="1517012" cy="65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-1" y="4462415"/>
            <a:ext cx="9151305" cy="6858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1" title="Virginia is for Learners logo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7619060" y="4495086"/>
            <a:ext cx="1320709" cy="6112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1"/>
          <p:cNvCxnSpPr/>
          <p:nvPr/>
        </p:nvCxnSpPr>
        <p:spPr>
          <a:xfrm>
            <a:off x="0" y="4462415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E20D3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4" name="Google Shape;14;p1"/>
          <p:cNvSpPr txBox="1"/>
          <p:nvPr/>
        </p:nvSpPr>
        <p:spPr>
          <a:xfrm>
            <a:off x="165902" y="4667996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amilah.Richardson@doe.virginia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ECYT4lgaTI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:/www.naeyc.org/resources/pubs/tyc/dec2019/discarded-trees-transform-playground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eyc.org/resources/pubs/tyc/dec2019/discarded-trees-transform-playground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urry.virginia.edu/faculty-research/centers-labs-projects/castl/advancing-effective-interactions-instruction-vp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>
            <a:spLocks noGrp="1"/>
          </p:cNvSpPr>
          <p:nvPr>
            <p:ph type="title"/>
          </p:nvPr>
        </p:nvSpPr>
        <p:spPr>
          <a:xfrm>
            <a:off x="0" y="1121"/>
            <a:ext cx="9144000" cy="66562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/>
              <a:t>Asking Children Big Questions – Anytime, Anywhere (Part 2)</a:t>
            </a:r>
            <a:endParaRPr sz="2800"/>
          </a:p>
        </p:txBody>
      </p:sp>
      <p:pic>
        <p:nvPicPr>
          <p:cNvPr id="172" name="Google Shape;172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360321" y="1200150"/>
            <a:ext cx="2423357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0"/>
          <p:cNvSpPr txBox="1"/>
          <p:nvPr/>
        </p:nvSpPr>
        <p:spPr>
          <a:xfrm>
            <a:off x="1066800" y="3333750"/>
            <a:ext cx="6477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#4 of a 4-part Webinar Series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January 23, 2020</a:t>
            </a:r>
            <a:endParaRPr/>
          </a:p>
        </p:txBody>
      </p:sp>
      <p:pic>
        <p:nvPicPr>
          <p:cNvPr id="174" name="Google Shape;174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431" y="742950"/>
            <a:ext cx="1058738" cy="132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0"/>
          <p:cNvSpPr txBox="1"/>
          <p:nvPr/>
        </p:nvSpPr>
        <p:spPr>
          <a:xfrm>
            <a:off x="76200" y="2104410"/>
            <a:ext cx="16002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Authors Janis Strasser &amp; Lisa Bresson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1"/>
          <p:cNvSpPr txBox="1"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CLASS Connection</a:t>
            </a:r>
            <a:endParaRPr/>
          </a:p>
        </p:txBody>
      </p:sp>
      <p:sp>
        <p:nvSpPr>
          <p:cNvPr id="269" name="Google Shape;269;p4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Classroom Organization</a:t>
            </a:r>
            <a:endParaRPr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Management of class time and attention to </a:t>
            </a:r>
            <a:r>
              <a:rPr lang="en-US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get 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most learning out of every day</a:t>
            </a:r>
            <a:endParaRPr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Efficient routines and transitions</a:t>
            </a:r>
            <a:endParaRPr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Proactive behavior management</a:t>
            </a:r>
            <a:endParaRPr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Active facilitation of learning</a:t>
            </a:r>
            <a:endParaRPr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2"/>
          <p:cNvSpPr txBox="1"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Big Questions for Young Minds</a:t>
            </a:r>
            <a:endParaRPr/>
          </a:p>
        </p:txBody>
      </p:sp>
      <p:sp>
        <p:nvSpPr>
          <p:cNvPr id="276" name="Google Shape;276;p42"/>
          <p:cNvSpPr txBox="1">
            <a:spLocks noGrp="1"/>
          </p:cNvSpPr>
          <p:nvPr>
            <p:ph type="body" idx="1"/>
          </p:nvPr>
        </p:nvSpPr>
        <p:spPr>
          <a:xfrm>
            <a:off x="1447800" y="1123950"/>
            <a:ext cx="7239000" cy="3200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 u="sng" dirty="0"/>
              <a:t>Part 2: Other Parts of the Daily Routine</a:t>
            </a:r>
            <a:endParaRPr sz="2960" b="1" u="sng" dirty="0"/>
          </a:p>
          <a:p>
            <a:pPr lvl="0" indent="-4572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Wingdings" panose="05000000000000000000" pitchFamily="2" charset="2"/>
              <a:buChar char="Ø"/>
            </a:pPr>
            <a:r>
              <a:rPr lang="en-US" sz="2960" dirty="0"/>
              <a:t>Class Meetings</a:t>
            </a:r>
            <a:endParaRPr dirty="0"/>
          </a:p>
          <a:p>
            <a:pPr lvl="0" indent="-4572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Wingdings" panose="05000000000000000000" pitchFamily="2" charset="2"/>
              <a:buChar char="Ø"/>
            </a:pPr>
            <a:r>
              <a:rPr lang="en-US" sz="2960" dirty="0"/>
              <a:t>Read-</a:t>
            </a:r>
            <a:r>
              <a:rPr lang="en-US" sz="2960" dirty="0" err="1"/>
              <a:t>Alouds</a:t>
            </a:r>
            <a:endParaRPr sz="2960" dirty="0"/>
          </a:p>
          <a:p>
            <a:pPr lvl="0" indent="-4572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Wingdings" panose="05000000000000000000" pitchFamily="2" charset="2"/>
              <a:buChar char="Ø"/>
            </a:pPr>
            <a:r>
              <a:rPr lang="en-US" sz="2960" dirty="0" smtClean="0"/>
              <a:t>Outdoors</a:t>
            </a:r>
            <a:endParaRPr dirty="0"/>
          </a:p>
          <a:p>
            <a:pPr lvl="0" indent="-4572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Wingdings" panose="05000000000000000000" pitchFamily="2" charset="2"/>
              <a:buChar char="Ø"/>
            </a:pPr>
            <a:r>
              <a:rPr lang="en-US" sz="2960" dirty="0" smtClean="0"/>
              <a:t>Mealtimes</a:t>
            </a:r>
          </a:p>
          <a:p>
            <a:pPr lvl="0" indent="-457200">
              <a:lnSpc>
                <a:spcPct val="80000"/>
              </a:lnSpc>
              <a:spcBef>
                <a:spcPts val="592"/>
              </a:spcBef>
              <a:buSzPts val="2960"/>
              <a:buFont typeface="Wingdings" panose="05000000000000000000" pitchFamily="2" charset="2"/>
              <a:buChar char="Ø"/>
            </a:pPr>
            <a:r>
              <a:rPr lang="en-US" sz="2960" dirty="0"/>
              <a:t>Exploring and Making Music</a:t>
            </a:r>
            <a:endParaRPr lang="en-US" sz="2800" dirty="0"/>
          </a:p>
          <a:p>
            <a:pPr lvl="0" indent="-457200">
              <a:lnSpc>
                <a:spcPct val="80000"/>
              </a:lnSpc>
              <a:spcBef>
                <a:spcPts val="592"/>
              </a:spcBef>
              <a:buSzPts val="2960"/>
              <a:buFont typeface="Wingdings" panose="05000000000000000000" pitchFamily="2" charset="2"/>
              <a:buChar char="Ø"/>
            </a:pPr>
            <a:r>
              <a:rPr lang="en-US" sz="2960" dirty="0"/>
              <a:t>Large Motor Activities</a:t>
            </a:r>
            <a:endParaRPr lang="en-US" sz="2800" dirty="0"/>
          </a:p>
          <a:p>
            <a:pPr lvl="0" indent="-4572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Wingdings" panose="05000000000000000000" pitchFamily="2" charset="2"/>
              <a:buChar char="Ø"/>
            </a:pPr>
            <a:endParaRPr sz="2960" dirty="0"/>
          </a:p>
        </p:txBody>
      </p:sp>
      <p:pic>
        <p:nvPicPr>
          <p:cNvPr id="277" name="Google Shape;277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047750"/>
            <a:ext cx="1058738" cy="1323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42"/>
          <p:cNvSpPr txBox="1"/>
          <p:nvPr/>
        </p:nvSpPr>
        <p:spPr>
          <a:xfrm>
            <a:off x="0" y="2399248"/>
            <a:ext cx="16002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Authors Janis Strasser &amp; Lisa Bresson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3"/>
          <p:cNvSpPr txBox="1"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Chapter Organization</a:t>
            </a:r>
            <a:br>
              <a:rPr lang="en-US"/>
            </a:br>
            <a:r>
              <a:rPr lang="en-US"/>
              <a:t>for Young Minds</a:t>
            </a:r>
            <a:endParaRPr/>
          </a:p>
        </p:txBody>
      </p:sp>
      <p:sp>
        <p:nvSpPr>
          <p:cNvPr id="285" name="Google Shape;285;p43"/>
          <p:cNvSpPr txBox="1"/>
          <p:nvPr/>
        </p:nvSpPr>
        <p:spPr>
          <a:xfrm>
            <a:off x="381000" y="971550"/>
            <a:ext cx="67056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Vignette and why learning area matters</a:t>
            </a:r>
            <a:endParaRPr/>
          </a:p>
          <a:p>
            <a:pPr marL="457200" marR="0" lvl="0" indent="-457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Getting started</a:t>
            </a:r>
            <a:endParaRPr/>
          </a:p>
          <a:p>
            <a:pPr marL="457200" marR="0" lvl="0" indent="-457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Supporting children’s play and learning</a:t>
            </a:r>
            <a:endParaRPr/>
          </a:p>
          <a:p>
            <a:pPr marL="457200" marR="0" lvl="0" indent="-457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Picture book ideas for each center</a:t>
            </a:r>
            <a:endParaRPr/>
          </a:p>
          <a:p>
            <a:pPr marL="457200" marR="0" lvl="0" indent="-457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Starter questions for each Bloom level</a:t>
            </a:r>
            <a:endParaRPr/>
          </a:p>
        </p:txBody>
      </p:sp>
      <p:pic>
        <p:nvPicPr>
          <p:cNvPr id="286" name="Google Shape;286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800" y="2769463"/>
            <a:ext cx="3352800" cy="1964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9800" y="1885374"/>
            <a:ext cx="3017689" cy="1768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4"/>
          <p:cNvSpPr txBox="1"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Class Meetings- Chapter 7</a:t>
            </a:r>
            <a:endParaRPr/>
          </a:p>
        </p:txBody>
      </p:sp>
      <p:sp>
        <p:nvSpPr>
          <p:cNvPr id="294" name="Google Shape;294;p4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Multi-purposed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Daily tasks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Problem-solving and creative collaboration</a:t>
            </a:r>
            <a:endParaRPr/>
          </a:p>
        </p:txBody>
      </p:sp>
      <p:sp>
        <p:nvSpPr>
          <p:cNvPr id="295" name="Google Shape;295;p44"/>
          <p:cNvSpPr/>
          <p:nvPr/>
        </p:nvSpPr>
        <p:spPr>
          <a:xfrm>
            <a:off x="1295400" y="3409950"/>
            <a:ext cx="6553200" cy="76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“Class meetings help create a safe environment for everyone. [They] can transform a group of individual children into a real community of </a:t>
            </a:r>
            <a:r>
              <a:rPr lang="en-U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learners.”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(Vance, 2014; as cited in BQYM, p. 51)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5"/>
          <p:cNvSpPr txBox="1"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Core Skill Set for all VA Learners</a:t>
            </a:r>
            <a:endParaRPr/>
          </a:p>
        </p:txBody>
      </p:sp>
      <p:pic>
        <p:nvPicPr>
          <p:cNvPr id="301" name="Google Shape;301;p4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88088" y="1201538"/>
            <a:ext cx="2767824" cy="3121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6"/>
          <p:cNvSpPr txBox="1"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High-Level Questions = High Yields</a:t>
            </a:r>
            <a:endParaRPr/>
          </a:p>
        </p:txBody>
      </p:sp>
      <p:sp>
        <p:nvSpPr>
          <p:cNvPr id="308" name="Google Shape;308;p4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smtClean="0"/>
              <a:t>Builds </a:t>
            </a:r>
            <a:r>
              <a:rPr lang="en-US" dirty="0"/>
              <a:t>a sense of community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Supports Social and Emotional Growth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Enhances Learning and Literacy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7"/>
          <p:cNvSpPr txBox="1"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/>
              <a:t>The Big Picture for VA’s Early Learners</a:t>
            </a:r>
            <a:endParaRPr sz="4000"/>
          </a:p>
        </p:txBody>
      </p:sp>
      <p:sp>
        <p:nvSpPr>
          <p:cNvPr id="315" name="Google Shape;315;p4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en-US" b="1" dirty="0">
                <a:solidFill>
                  <a:srgbClr val="FF0000"/>
                </a:solidFill>
              </a:rPr>
              <a:t>44% </a:t>
            </a:r>
            <a:r>
              <a:rPr lang="en-US" dirty="0"/>
              <a:t>of all Virginia’s </a:t>
            </a:r>
            <a:r>
              <a:rPr lang="en-US" dirty="0" smtClean="0"/>
              <a:t>kindergarteners </a:t>
            </a:r>
            <a:r>
              <a:rPr lang="en-US" dirty="0"/>
              <a:t>are unprepared in one or more critical area- literacy, social skills, math, or self-regulation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Char char="–"/>
            </a:pPr>
            <a:r>
              <a:rPr lang="en-US" b="1" dirty="0">
                <a:solidFill>
                  <a:srgbClr val="FF0000"/>
                </a:solidFill>
              </a:rPr>
              <a:t>56% </a:t>
            </a:r>
            <a:r>
              <a:rPr lang="en-US" dirty="0"/>
              <a:t>Economically disadvantaged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Char char="–"/>
            </a:pPr>
            <a:r>
              <a:rPr lang="en-US" b="1" dirty="0">
                <a:solidFill>
                  <a:srgbClr val="FF0000"/>
                </a:solidFill>
              </a:rPr>
              <a:t>66% </a:t>
            </a:r>
            <a:r>
              <a:rPr lang="en-US" dirty="0"/>
              <a:t>identified as having a disability</a:t>
            </a:r>
            <a:endParaRPr dirty="0"/>
          </a:p>
          <a:p>
            <a:pPr marL="365760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dirty="0"/>
              <a:t>		Fall 2019 VKRP results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3"/>
          <p:cNvSpPr txBox="1"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Class Meeting Framework</a:t>
            </a:r>
            <a:endParaRPr/>
          </a:p>
        </p:txBody>
      </p:sp>
      <p:sp>
        <p:nvSpPr>
          <p:cNvPr id="383" name="Google Shape;383;p5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988904" cy="31241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Opening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Acknowledgements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Problem solving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Closing</a:t>
            </a:r>
            <a:endParaRPr dirty="0"/>
          </a:p>
          <a:p>
            <a:pPr marL="0" indent="0">
              <a:spcBef>
                <a:spcPts val="640"/>
              </a:spcBef>
              <a:buSzPts val="3200"/>
              <a:buNone/>
            </a:pPr>
            <a:r>
              <a:rPr lang="en-US" sz="2000" dirty="0" smtClean="0"/>
              <a:t>	</a:t>
            </a:r>
          </a:p>
          <a:p>
            <a:pPr marL="0" indent="0">
              <a:spcBef>
                <a:spcPts val="640"/>
              </a:spcBef>
              <a:buSzPts val="3200"/>
              <a:buNone/>
            </a:pPr>
            <a:r>
              <a:rPr lang="en-US" sz="2000" dirty="0" smtClean="0"/>
              <a:t>(</a:t>
            </a:r>
            <a:r>
              <a:rPr lang="en-US" sz="2000" dirty="0"/>
              <a:t>Vance, 2014)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					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203" y="1017137"/>
            <a:ext cx="3576684" cy="32375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29809" y="3357430"/>
            <a:ext cx="35250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1" dirty="0" smtClean="0"/>
              <a:t>When </a:t>
            </a:r>
            <a:r>
              <a:rPr lang="en-US" sz="1200" b="1" dirty="0"/>
              <a:t>multiple children want control over who and when others should ride in the class </a:t>
            </a:r>
            <a:r>
              <a:rPr lang="en-US" sz="1200" b="1" dirty="0" smtClean="0"/>
              <a:t>wagon, what </a:t>
            </a:r>
            <a:r>
              <a:rPr lang="en-US" sz="1200" b="1" dirty="0"/>
              <a:t>are some questions you might ask during </a:t>
            </a:r>
            <a:r>
              <a:rPr lang="en-US" sz="1200" b="1" dirty="0" smtClean="0"/>
              <a:t>a </a:t>
            </a:r>
            <a:r>
              <a:rPr lang="en-US" sz="1200" b="1" dirty="0"/>
              <a:t>class meeting? </a:t>
            </a:r>
          </a:p>
        </p:txBody>
      </p:sp>
      <p:sp>
        <p:nvSpPr>
          <p:cNvPr id="6" name="Google Shape;233;p37"/>
          <p:cNvSpPr txBox="1"/>
          <p:nvPr/>
        </p:nvSpPr>
        <p:spPr>
          <a:xfrm>
            <a:off x="8234224" y="471493"/>
            <a:ext cx="762000" cy="381000"/>
          </a:xfrm>
          <a:prstGeom prst="rect">
            <a:avLst/>
          </a:prstGeom>
          <a:solidFill>
            <a:srgbClr val="D6E3B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CHAT</a:t>
            </a:r>
            <a:endParaRPr sz="1800" dirty="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9"/>
          <p:cNvSpPr txBox="1"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Social-Emotional Skill Building</a:t>
            </a:r>
            <a:endParaRPr/>
          </a:p>
        </p:txBody>
      </p:sp>
      <p:grpSp>
        <p:nvGrpSpPr>
          <p:cNvPr id="329" name="Google Shape;329;p49"/>
          <p:cNvGrpSpPr/>
          <p:nvPr/>
        </p:nvGrpSpPr>
        <p:grpSpPr>
          <a:xfrm>
            <a:off x="838200" y="1305738"/>
            <a:ext cx="7465265" cy="2668690"/>
            <a:chOff x="0" y="29388"/>
            <a:chExt cx="7465265" cy="2668690"/>
          </a:xfrm>
        </p:grpSpPr>
        <p:sp>
          <p:nvSpPr>
            <p:cNvPr id="330" name="Google Shape;330;p49"/>
            <p:cNvSpPr/>
            <p:nvPr/>
          </p:nvSpPr>
          <p:spPr>
            <a:xfrm>
              <a:off x="0" y="29388"/>
              <a:ext cx="2275284" cy="5472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9"/>
            <p:cNvSpPr txBox="1"/>
            <p:nvPr/>
          </p:nvSpPr>
          <p:spPr>
            <a:xfrm>
              <a:off x="0" y="29388"/>
              <a:ext cx="2275284" cy="54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5125" tIns="77200" rIns="135125" bIns="77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Taught</a:t>
              </a:r>
              <a:endParaRPr sz="19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49"/>
            <p:cNvSpPr/>
            <p:nvPr/>
          </p:nvSpPr>
          <p:spPr>
            <a:xfrm>
              <a:off x="2333" y="592320"/>
              <a:ext cx="2275284" cy="2105758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dk1">
                  <a:alpha val="8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9"/>
            <p:cNvSpPr txBox="1"/>
            <p:nvPr/>
          </p:nvSpPr>
          <p:spPr>
            <a:xfrm>
              <a:off x="2333" y="592320"/>
              <a:ext cx="2275284" cy="21057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325" tIns="101325" rIns="135125" bIns="152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Humility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Forgiveness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Empathy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Optimism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Compassion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49"/>
            <p:cNvSpPr/>
            <p:nvPr/>
          </p:nvSpPr>
          <p:spPr>
            <a:xfrm>
              <a:off x="2596157" y="45120"/>
              <a:ext cx="2275284" cy="5472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9"/>
            <p:cNvSpPr txBox="1"/>
            <p:nvPr/>
          </p:nvSpPr>
          <p:spPr>
            <a:xfrm>
              <a:off x="2596157" y="45120"/>
              <a:ext cx="2275284" cy="54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5125" tIns="77200" rIns="135125" bIns="77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Hard-wired</a:t>
              </a:r>
              <a:endParaRPr sz="19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49"/>
            <p:cNvSpPr/>
            <p:nvPr/>
          </p:nvSpPr>
          <p:spPr>
            <a:xfrm>
              <a:off x="2596157" y="592320"/>
              <a:ext cx="2275284" cy="2105758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dk1">
                  <a:alpha val="8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9"/>
            <p:cNvSpPr txBox="1"/>
            <p:nvPr/>
          </p:nvSpPr>
          <p:spPr>
            <a:xfrm>
              <a:off x="2596156" y="592320"/>
              <a:ext cx="2275284" cy="21057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325" tIns="101325" rIns="135125" bIns="152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Sadness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Joy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Anger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Disgust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Surprise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Fear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49"/>
            <p:cNvSpPr/>
            <p:nvPr/>
          </p:nvSpPr>
          <p:spPr>
            <a:xfrm>
              <a:off x="5189981" y="45120"/>
              <a:ext cx="2275284" cy="5472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9"/>
            <p:cNvSpPr txBox="1"/>
            <p:nvPr/>
          </p:nvSpPr>
          <p:spPr>
            <a:xfrm>
              <a:off x="5189981" y="45120"/>
              <a:ext cx="2275284" cy="54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5125" tIns="77200" rIns="135125" bIns="77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Taught</a:t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49"/>
            <p:cNvSpPr/>
            <p:nvPr/>
          </p:nvSpPr>
          <p:spPr>
            <a:xfrm>
              <a:off x="5189981" y="592320"/>
              <a:ext cx="2275284" cy="2105758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dk1">
                  <a:alpha val="8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9"/>
            <p:cNvSpPr txBox="1"/>
            <p:nvPr/>
          </p:nvSpPr>
          <p:spPr>
            <a:xfrm>
              <a:off x="5189981" y="592320"/>
              <a:ext cx="2275284" cy="21057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325" tIns="101325" rIns="135125" bIns="152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Sympathy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Patience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Shame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Cooperation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Gratitude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2" name="Google Shape;342;p49"/>
          <p:cNvSpPr txBox="1"/>
          <p:nvPr/>
        </p:nvSpPr>
        <p:spPr>
          <a:xfrm flipH="1">
            <a:off x="762000" y="4068197"/>
            <a:ext cx="70706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“Emotional Keyboard”- Eric Jenson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Teaching with Poverty in Mind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2009 </a:t>
            </a:r>
            <a:endParaRPr dirty="0"/>
          </a:p>
        </p:txBody>
      </p:sp>
      <p:pic>
        <p:nvPicPr>
          <p:cNvPr id="343" name="Google Shape;343;p49" descr="Por mi aspecto podría creerse… | El gabinete diploid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1" y="1091684"/>
            <a:ext cx="2438400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2693" y="1090406"/>
            <a:ext cx="2438611" cy="37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3596" y="1062458"/>
            <a:ext cx="2438611" cy="371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4"/>
          <p:cNvSpPr txBox="1"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Helpful Tips </a:t>
            </a:r>
            <a:endParaRPr/>
          </a:p>
        </p:txBody>
      </p:sp>
      <p:sp>
        <p:nvSpPr>
          <p:cNvPr id="390" name="Google Shape;390;p5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Remember developmental appropriateness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5 min. to gradual buildup to 15 min.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Follow the children’s cues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Discuss problems that affect the group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*Allow choice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Practice active listening</a:t>
            </a:r>
            <a:endParaRPr sz="2960"/>
          </a:p>
          <a:p>
            <a:pPr marL="457200" lvl="1" indent="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 smtClean="0"/>
              <a:t>Today’s </a:t>
            </a:r>
            <a:r>
              <a:rPr lang="en-US" dirty="0"/>
              <a:t>Presenter</a:t>
            </a:r>
            <a:endParaRPr dirty="0"/>
          </a:p>
        </p:txBody>
      </p:sp>
      <p:sp>
        <p:nvSpPr>
          <p:cNvPr id="190" name="Google Shape;190;p32"/>
          <p:cNvSpPr txBox="1">
            <a:spLocks noGrp="1"/>
          </p:cNvSpPr>
          <p:nvPr>
            <p:ph type="body" idx="1"/>
          </p:nvPr>
        </p:nvSpPr>
        <p:spPr>
          <a:xfrm>
            <a:off x="1552353" y="1242683"/>
            <a:ext cx="5914360" cy="24149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n-US" sz="2000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n-US" sz="2000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 smtClean="0"/>
              <a:t>Tamilah </a:t>
            </a:r>
            <a:r>
              <a:rPr lang="en-US" sz="2000" dirty="0"/>
              <a:t>Richardson, </a:t>
            </a:r>
            <a:r>
              <a:rPr lang="en-US" sz="2000" dirty="0" err="1"/>
              <a:t>Ed.D</a:t>
            </a:r>
            <a:r>
              <a:rPr lang="en-US" sz="2000" dirty="0"/>
              <a:t>.</a:t>
            </a:r>
            <a:endParaRPr sz="2000" dirty="0"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/>
              <a:t>Virginia Department of Education </a:t>
            </a:r>
            <a:endParaRPr dirty="0"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/>
              <a:t>Associate Director, Early Childhood Learning</a:t>
            </a:r>
            <a:endParaRPr dirty="0"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u="sng" dirty="0" smtClean="0">
                <a:solidFill>
                  <a:schemeClr val="hlink"/>
                </a:solidFill>
                <a:hlinkClick r:id="rId3"/>
              </a:rPr>
              <a:t>Tamilah.Richardson@doe.virginia.gov</a:t>
            </a:r>
            <a:endParaRPr sz="2000" dirty="0"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sp>
        <p:nvSpPr>
          <p:cNvPr id="191" name="Google Shape;191;p32"/>
          <p:cNvSpPr txBox="1"/>
          <p:nvPr/>
        </p:nvSpPr>
        <p:spPr>
          <a:xfrm>
            <a:off x="2094613" y="4138502"/>
            <a:ext cx="537210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Presented with support from the Fairfax County Early Childhood.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5"/>
          <p:cNvSpPr txBox="1"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Read-Alouds- Chapter 8</a:t>
            </a:r>
            <a:endParaRPr/>
          </a:p>
        </p:txBody>
      </p:sp>
      <p:sp>
        <p:nvSpPr>
          <p:cNvPr id="397" name="Google Shape;397;p5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398" name="Google Shape;398;p5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4656" t="16717" r="33261" b="25389"/>
          <a:stretch/>
        </p:blipFill>
        <p:spPr>
          <a:xfrm>
            <a:off x="0" y="742950"/>
            <a:ext cx="9144000" cy="3694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2140" y="2038350"/>
            <a:ext cx="1058738" cy="1323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0" name="Google Shape;430;p59"/>
          <p:cNvGrpSpPr/>
          <p:nvPr/>
        </p:nvGrpSpPr>
        <p:grpSpPr>
          <a:xfrm>
            <a:off x="4112376" y="934693"/>
            <a:ext cx="3882249" cy="1737358"/>
            <a:chOff x="1975" y="274320"/>
            <a:chExt cx="3882249" cy="1737358"/>
          </a:xfrm>
        </p:grpSpPr>
        <p:sp>
          <p:nvSpPr>
            <p:cNvPr id="431" name="Google Shape;431;p59"/>
            <p:cNvSpPr/>
            <p:nvPr/>
          </p:nvSpPr>
          <p:spPr>
            <a:xfrm rot="5400000">
              <a:off x="243091" y="694225"/>
              <a:ext cx="726278" cy="120851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59"/>
            <p:cNvSpPr/>
            <p:nvPr/>
          </p:nvSpPr>
          <p:spPr>
            <a:xfrm>
              <a:off x="121857" y="1055309"/>
              <a:ext cx="1091050" cy="956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59"/>
            <p:cNvSpPr txBox="1"/>
            <p:nvPr/>
          </p:nvSpPr>
          <p:spPr>
            <a:xfrm>
              <a:off x="121857" y="1055309"/>
              <a:ext cx="1091050" cy="956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 ANALYZE</a:t>
              </a: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59"/>
            <p:cNvSpPr/>
            <p:nvPr/>
          </p:nvSpPr>
          <p:spPr>
            <a:xfrm>
              <a:off x="1007049" y="605253"/>
              <a:ext cx="205858" cy="205858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59"/>
            <p:cNvSpPr/>
            <p:nvPr/>
          </p:nvSpPr>
          <p:spPr>
            <a:xfrm rot="5400000">
              <a:off x="1578749" y="363714"/>
              <a:ext cx="726278" cy="120851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59"/>
            <p:cNvSpPr/>
            <p:nvPr/>
          </p:nvSpPr>
          <p:spPr>
            <a:xfrm>
              <a:off x="1457516" y="724799"/>
              <a:ext cx="1091050" cy="956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59"/>
            <p:cNvSpPr txBox="1"/>
            <p:nvPr/>
          </p:nvSpPr>
          <p:spPr>
            <a:xfrm>
              <a:off x="1457516" y="724799"/>
              <a:ext cx="1091050" cy="956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 EVALUATE</a:t>
              </a:r>
              <a:endParaRPr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59"/>
            <p:cNvSpPr/>
            <p:nvPr/>
          </p:nvSpPr>
          <p:spPr>
            <a:xfrm>
              <a:off x="2342707" y="274743"/>
              <a:ext cx="205858" cy="205858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59"/>
            <p:cNvSpPr/>
            <p:nvPr/>
          </p:nvSpPr>
          <p:spPr>
            <a:xfrm rot="5400000">
              <a:off x="2914408" y="33204"/>
              <a:ext cx="726278" cy="120851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59"/>
            <p:cNvSpPr/>
            <p:nvPr/>
          </p:nvSpPr>
          <p:spPr>
            <a:xfrm>
              <a:off x="2793174" y="394289"/>
              <a:ext cx="1091050" cy="956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59"/>
            <p:cNvSpPr txBox="1"/>
            <p:nvPr/>
          </p:nvSpPr>
          <p:spPr>
            <a:xfrm>
              <a:off x="2793174" y="394289"/>
              <a:ext cx="1091050" cy="956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 CREATE </a:t>
              </a: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2" name="Google Shape;442;p59"/>
          <p:cNvGrpSpPr/>
          <p:nvPr/>
        </p:nvGrpSpPr>
        <p:grpSpPr>
          <a:xfrm>
            <a:off x="990605" y="2337618"/>
            <a:ext cx="3884219" cy="1216828"/>
            <a:chOff x="5" y="563347"/>
            <a:chExt cx="3884219" cy="1216828"/>
          </a:xfrm>
        </p:grpSpPr>
        <p:sp>
          <p:nvSpPr>
            <p:cNvPr id="443" name="Google Shape;443;p59"/>
            <p:cNvSpPr/>
            <p:nvPr/>
          </p:nvSpPr>
          <p:spPr>
            <a:xfrm rot="5400000">
              <a:off x="241121" y="812781"/>
              <a:ext cx="726278" cy="120851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59"/>
            <p:cNvSpPr/>
            <p:nvPr/>
          </p:nvSpPr>
          <p:spPr>
            <a:xfrm>
              <a:off x="228600" y="1130095"/>
              <a:ext cx="951232" cy="4123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59"/>
            <p:cNvSpPr txBox="1"/>
            <p:nvPr/>
          </p:nvSpPr>
          <p:spPr>
            <a:xfrm>
              <a:off x="228600" y="1130095"/>
              <a:ext cx="951232" cy="4123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 REMEMBER</a:t>
              </a: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59"/>
            <p:cNvSpPr/>
            <p:nvPr/>
          </p:nvSpPr>
          <p:spPr>
            <a:xfrm>
              <a:off x="990601" y="749093"/>
              <a:ext cx="205858" cy="205858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59"/>
            <p:cNvSpPr/>
            <p:nvPr/>
          </p:nvSpPr>
          <p:spPr>
            <a:xfrm rot="5400000">
              <a:off x="1578749" y="652741"/>
              <a:ext cx="726278" cy="120851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59"/>
            <p:cNvSpPr/>
            <p:nvPr/>
          </p:nvSpPr>
          <p:spPr>
            <a:xfrm>
              <a:off x="1447805" y="1053898"/>
              <a:ext cx="1175519" cy="3442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59"/>
            <p:cNvSpPr txBox="1"/>
            <p:nvPr/>
          </p:nvSpPr>
          <p:spPr>
            <a:xfrm>
              <a:off x="1447805" y="1053898"/>
              <a:ext cx="1175519" cy="3442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 UNDERSTAND</a:t>
              </a: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59"/>
            <p:cNvSpPr/>
            <p:nvPr/>
          </p:nvSpPr>
          <p:spPr>
            <a:xfrm>
              <a:off x="2342707" y="563769"/>
              <a:ext cx="205858" cy="205858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59"/>
            <p:cNvSpPr/>
            <p:nvPr/>
          </p:nvSpPr>
          <p:spPr>
            <a:xfrm rot="5400000">
              <a:off x="2914408" y="322231"/>
              <a:ext cx="726278" cy="120851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59"/>
            <p:cNvSpPr/>
            <p:nvPr/>
          </p:nvSpPr>
          <p:spPr>
            <a:xfrm>
              <a:off x="2793174" y="683316"/>
              <a:ext cx="1091050" cy="956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59"/>
            <p:cNvSpPr txBox="1"/>
            <p:nvPr/>
          </p:nvSpPr>
          <p:spPr>
            <a:xfrm>
              <a:off x="2793174" y="683316"/>
              <a:ext cx="1091050" cy="956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 APPLY</a:t>
              </a: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59"/>
          <p:cNvSpPr txBox="1"/>
          <p:nvPr/>
        </p:nvSpPr>
        <p:spPr>
          <a:xfrm>
            <a:off x="1508131" y="4019549"/>
            <a:ext cx="6188069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Anderson, L.W., &amp; D.R. Krathwohl, eds. 2000. A Taxonomy for Learning, Teaching, and Assessing: A Revision of Bloom’s Taxonomy of Education Objectives.  New York: Pearson.  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59"/>
          <p:cNvSpPr txBox="1"/>
          <p:nvPr/>
        </p:nvSpPr>
        <p:spPr>
          <a:xfrm>
            <a:off x="7341909" y="3399810"/>
            <a:ext cx="16002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Authors Janis Strasser &amp; Lisa Bresson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59"/>
          <p:cNvSpPr/>
          <p:nvPr/>
        </p:nvSpPr>
        <p:spPr>
          <a:xfrm>
            <a:off x="43975" y="2041629"/>
            <a:ext cx="237089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 dirty="0" smtClean="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1)What is the challenge our two turtle friends are facing?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59"/>
          <p:cNvSpPr/>
          <p:nvPr/>
        </p:nvSpPr>
        <p:spPr>
          <a:xfrm>
            <a:off x="4495800" y="611627"/>
            <a:ext cx="45397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2)?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59"/>
          <p:cNvSpPr/>
          <p:nvPr/>
        </p:nvSpPr>
        <p:spPr>
          <a:xfrm>
            <a:off x="2394772" y="1836561"/>
            <a:ext cx="138900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 smtClean="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2) What is a challenge</a:t>
            </a:r>
            <a:r>
              <a:rPr lang="en-US" sz="1400" i="1" dirty="0" smtClean="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en-US" sz="14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59"/>
          <p:cNvSpPr/>
          <p:nvPr/>
        </p:nvSpPr>
        <p:spPr>
          <a:xfrm>
            <a:off x="1463630" y="2505140"/>
            <a:ext cx="244469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2D59B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59"/>
          <p:cNvSpPr/>
          <p:nvPr/>
        </p:nvSpPr>
        <p:spPr>
          <a:xfrm>
            <a:off x="2804655" y="2349406"/>
            <a:ext cx="244469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2D59B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59"/>
          <p:cNvSpPr txBox="1"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/>
              <a:t>Let’s Practice!</a:t>
            </a:r>
            <a:endParaRPr dirty="0"/>
          </a:p>
        </p:txBody>
      </p:sp>
      <p:sp>
        <p:nvSpPr>
          <p:cNvPr id="37" name="Google Shape;458;p59"/>
          <p:cNvSpPr/>
          <p:nvPr/>
        </p:nvSpPr>
        <p:spPr>
          <a:xfrm>
            <a:off x="6453108" y="-79396"/>
            <a:ext cx="2238109" cy="63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i="1" dirty="0" smtClean="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) Can you think of some ways our friends could fix their problem</a:t>
            </a:r>
            <a:r>
              <a:rPr lang="en-US" sz="1400" i="1" dirty="0" smtClean="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en-US" sz="14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458;p59"/>
          <p:cNvSpPr/>
          <p:nvPr/>
        </p:nvSpPr>
        <p:spPr>
          <a:xfrm>
            <a:off x="4423280" y="402519"/>
            <a:ext cx="2238109" cy="63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 smtClean="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4) What do you think is the right thing to do</a:t>
            </a:r>
            <a:r>
              <a:rPr lang="en-US" sz="1400" i="1" dirty="0" smtClean="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? Why?</a:t>
            </a:r>
            <a:r>
              <a:rPr lang="en-US" sz="14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61;p59"/>
          <p:cNvSpPr/>
          <p:nvPr/>
        </p:nvSpPr>
        <p:spPr>
          <a:xfrm>
            <a:off x="5686797" y="922242"/>
            <a:ext cx="244469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2D59B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59"/>
          <p:cNvSpPr/>
          <p:nvPr/>
        </p:nvSpPr>
        <p:spPr>
          <a:xfrm>
            <a:off x="7211135" y="614604"/>
            <a:ext cx="244469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2D59B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439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6"/>
          <p:cNvSpPr txBox="1"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Outdoors- Chapter 11</a:t>
            </a:r>
            <a:endParaRPr/>
          </a:p>
        </p:txBody>
      </p:sp>
      <p:sp>
        <p:nvSpPr>
          <p:cNvPr id="405" name="Google Shape;405;p5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2819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Set the stage for learning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Provide tools for outdoor exploration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Make learning visible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Support inquiry through the use of informational resources (children’s literature, print and online resources)</a:t>
            </a:r>
            <a:endParaRPr sz="296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0"/>
            <a:ext cx="9144000" cy="1019959"/>
          </a:xfrm>
        </p:spPr>
        <p:txBody>
          <a:bodyPr/>
          <a:lstStyle/>
          <a:p>
            <a:r>
              <a:rPr lang="en-US" sz="3200" dirty="0" smtClean="0"/>
              <a:t>Transform Your Outdoor Spaces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7" name="Picture 6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81929">
            <a:off x="535205" y="1445903"/>
            <a:ext cx="3073911" cy="2528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11950">
            <a:off x="5187340" y="1747639"/>
            <a:ext cx="3339364" cy="1669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386470" y="3644348"/>
            <a:ext cx="2816034" cy="596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78591" y="3561507"/>
            <a:ext cx="4041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hlinkClick r:id="rId6"/>
              </a:rPr>
              <a:t>New Year, New Use: Discarded Holiday Trees Transform the Playground</a:t>
            </a:r>
            <a:endParaRPr lang="en-US" sz="1200" b="1" dirty="0" smtClean="0"/>
          </a:p>
          <a:p>
            <a:r>
              <a:rPr lang="en-US" sz="1000" i="1" dirty="0" smtClean="0"/>
              <a:t>Teaching Young Children</a:t>
            </a:r>
          </a:p>
          <a:p>
            <a:r>
              <a:rPr lang="en-US" sz="1000" dirty="0" smtClean="0"/>
              <a:t>December 2019/January 2020</a:t>
            </a:r>
          </a:p>
          <a:p>
            <a:r>
              <a:rPr lang="en-US" sz="1000" dirty="0" smtClean="0"/>
              <a:t>Vol.12, No. 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5136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7"/>
          <p:cNvSpPr txBox="1"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The Reggio-Emilia Approach</a:t>
            </a:r>
            <a:endParaRPr/>
          </a:p>
        </p:txBody>
      </p:sp>
      <p:pic>
        <p:nvPicPr>
          <p:cNvPr id="412" name="Google Shape;412;p57" descr="The Hundred Languages of Children 3rd edition 9780313359811 03133598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352550"/>
            <a:ext cx="12192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57"/>
          <p:cNvSpPr/>
          <p:nvPr/>
        </p:nvSpPr>
        <p:spPr>
          <a:xfrm>
            <a:off x="3810000" y="3422729"/>
            <a:ext cx="37338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-Carolyn Edwards</a:t>
            </a:r>
            <a:r>
              <a:rPr lang="en-US" sz="1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Lella Gandini</a:t>
            </a:r>
            <a:r>
              <a:rPr lang="en-US" sz="1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George Forman (as cited in BQYM, p. 74)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57"/>
          <p:cNvSpPr txBox="1"/>
          <p:nvPr/>
        </p:nvSpPr>
        <p:spPr>
          <a:xfrm>
            <a:off x="1981200" y="1055638"/>
            <a:ext cx="67818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“Because…teachers and children’s minds meet on matters of real interest to both, teacher minds are also engaged. They seem intent on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closely to the children’s suggestions and questions,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probing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their thinking,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making suggestions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encouraging children to respond to each others’ ideas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8"/>
          <p:cNvSpPr txBox="1"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Mealtime- Chapter 12 </a:t>
            </a:r>
            <a:endParaRPr/>
          </a:p>
        </p:txBody>
      </p:sp>
      <p:sp>
        <p:nvSpPr>
          <p:cNvPr id="421" name="Google Shape;421;p58"/>
          <p:cNvSpPr txBox="1">
            <a:spLocks noGrp="1"/>
          </p:cNvSpPr>
          <p:nvPr>
            <p:ph type="body" idx="1"/>
          </p:nvPr>
        </p:nvSpPr>
        <p:spPr>
          <a:xfrm>
            <a:off x="0" y="858371"/>
            <a:ext cx="1657801" cy="2133599"/>
          </a:xfrm>
          <a:prstGeom prst="rect">
            <a:avLst/>
          </a:prstGeom>
          <a:solidFill>
            <a:srgbClr val="DAE5F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rPr lang="en-US" sz="1760">
                <a:latin typeface="Bodoni"/>
                <a:ea typeface="Bodoni"/>
                <a:cs typeface="Bodoni"/>
                <a:sym typeface="Bodoni"/>
              </a:rPr>
              <a:t>Today is Thursday…</a:t>
            </a:r>
            <a:endParaRPr sz="1760">
              <a:latin typeface="Bodoni"/>
              <a:ea typeface="Bodoni"/>
              <a:cs typeface="Bodoni"/>
              <a:sym typeface="Bodoni"/>
            </a:endParaRPr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rPr lang="en-US" sz="1760">
                <a:latin typeface="Bodoni"/>
                <a:ea typeface="Bodoni"/>
                <a:cs typeface="Bodoni"/>
                <a:sym typeface="Bodoni"/>
              </a:rPr>
              <a:t>Thursday, roast beef…</a:t>
            </a:r>
            <a:endParaRPr sz="1760">
              <a:latin typeface="Bodoni"/>
              <a:ea typeface="Bodoni"/>
              <a:cs typeface="Bodoni"/>
              <a:sym typeface="Bodoni"/>
            </a:endParaRPr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rPr lang="en-US" sz="1760">
                <a:latin typeface="Bodoni"/>
                <a:ea typeface="Bodoni"/>
                <a:cs typeface="Bodoni"/>
                <a:sym typeface="Bodoni"/>
              </a:rPr>
              <a:t>All you hungry children, come and eat it up!</a:t>
            </a:r>
            <a:endParaRPr sz="1760">
              <a:latin typeface="Bodoni"/>
              <a:ea typeface="Bodoni"/>
              <a:cs typeface="Bodoni"/>
              <a:sym typeface="Bodoni"/>
            </a:endParaRPr>
          </a:p>
        </p:txBody>
      </p:sp>
      <p:pic>
        <p:nvPicPr>
          <p:cNvPr id="422" name="Google Shape;422;p58" descr="phot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00350"/>
            <a:ext cx="1657801" cy="165645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23" name="Google Shape;423;p58"/>
          <p:cNvSpPr txBox="1"/>
          <p:nvPr/>
        </p:nvSpPr>
        <p:spPr>
          <a:xfrm>
            <a:off x="2289313" y="1193522"/>
            <a:ext cx="5638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 serve and return and contingent conversations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Vary the level of questions asked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cues from the children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about real-life experiences (family customs and traditions)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 children problem solve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it interesting!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Exemplar videos </a:t>
            </a:r>
            <a:r>
              <a:rPr lang="en-U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Teachstone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library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9313" y="3743081"/>
            <a:ext cx="5310188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For multi-lingual children</a:t>
            </a:r>
            <a:r>
              <a:rPr lang="en-US" dirty="0" smtClean="0"/>
              <a:t>: Talking about food is a concrete, relatable topic all children can relate to- so chat and chew away!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0"/>
          <p:cNvSpPr txBox="1"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 smtClean="0"/>
              <a:t>More in Store!</a:t>
            </a:r>
            <a:endParaRPr dirty="0"/>
          </a:p>
        </p:txBody>
      </p:sp>
      <p:sp>
        <p:nvSpPr>
          <p:cNvPr id="470" name="Google Shape;470;p6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000" b="1" dirty="0" smtClean="0"/>
              <a:t>Part 3: More </a:t>
            </a:r>
            <a:r>
              <a:rPr lang="en-US" sz="2000" b="1" dirty="0"/>
              <a:t>L</a:t>
            </a:r>
            <a:r>
              <a:rPr lang="en-US" sz="2000" b="1" dirty="0" smtClean="0"/>
              <a:t>earning </a:t>
            </a:r>
            <a:r>
              <a:rPr lang="en-US" sz="2000" b="1" dirty="0"/>
              <a:t>O</a:t>
            </a:r>
            <a:r>
              <a:rPr lang="en-US" sz="2000" b="1" dirty="0" smtClean="0"/>
              <a:t>pportunities </a:t>
            </a:r>
            <a:r>
              <a:rPr lang="en-US" sz="2000" b="1" dirty="0"/>
              <a:t>with </a:t>
            </a:r>
            <a:r>
              <a:rPr lang="en-US" sz="2000" b="1" dirty="0" smtClean="0"/>
              <a:t>Questions</a:t>
            </a:r>
          </a:p>
          <a:p>
            <a:pPr marL="457200" lvl="1" indent="0">
              <a:spcBef>
                <a:spcPts val="0"/>
              </a:spcBef>
              <a:buSzPts val="3200"/>
              <a:buNone/>
            </a:pPr>
            <a:r>
              <a:rPr lang="en-US" sz="1800" dirty="0" smtClean="0"/>
              <a:t>Supporting Emotional Development During the First Months of School</a:t>
            </a:r>
          </a:p>
          <a:p>
            <a:pPr marL="457200" lvl="1" indent="0">
              <a:spcBef>
                <a:spcPts val="0"/>
              </a:spcBef>
              <a:buSzPts val="3200"/>
              <a:buNone/>
            </a:pPr>
            <a:r>
              <a:rPr lang="en-US" sz="1800" dirty="0" smtClean="0"/>
              <a:t>Exploring Change Through Long-Term Studies</a:t>
            </a:r>
          </a:p>
          <a:p>
            <a:pPr marL="457200" lvl="1" indent="0">
              <a:spcBef>
                <a:spcPts val="0"/>
              </a:spcBef>
              <a:buSzPts val="3200"/>
              <a:buNone/>
            </a:pPr>
            <a:r>
              <a:rPr lang="en-US" sz="1800" dirty="0" smtClean="0"/>
              <a:t>Supporting Children’s Understanding About Diversity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000" dirty="0" smtClean="0"/>
              <a:t> </a:t>
            </a:r>
            <a:r>
              <a:rPr lang="en-US" sz="2000" b="1" dirty="0" smtClean="0"/>
              <a:t>Part 4: Resources</a:t>
            </a:r>
          </a:p>
          <a:p>
            <a:pPr marL="457200" lvl="1" indent="0">
              <a:spcBef>
                <a:spcPts val="0"/>
              </a:spcBef>
              <a:buSzPts val="3200"/>
              <a:buNone/>
            </a:pPr>
            <a:r>
              <a:rPr lang="en-US" sz="1800" dirty="0" smtClean="0"/>
              <a:t>For Teachers and Other ECE Providers</a:t>
            </a:r>
          </a:p>
          <a:p>
            <a:pPr marL="457200" lvl="1" indent="0">
              <a:spcBef>
                <a:spcPts val="0"/>
              </a:spcBef>
              <a:buSzPts val="3200"/>
              <a:buNone/>
            </a:pPr>
            <a:r>
              <a:rPr lang="en-US" sz="1800" dirty="0" smtClean="0"/>
              <a:t>For Families</a:t>
            </a:r>
          </a:p>
          <a:p>
            <a:pPr marL="457200" lvl="1" indent="0">
              <a:spcBef>
                <a:spcPts val="0"/>
              </a:spcBef>
              <a:buSzPts val="3200"/>
              <a:buNone/>
            </a:pPr>
            <a:r>
              <a:rPr lang="en-US" sz="1800" dirty="0" smtClean="0"/>
              <a:t>There’s a Question for That?</a:t>
            </a:r>
          </a:p>
          <a:p>
            <a:pPr marL="457200" lvl="1" indent="0">
              <a:spcBef>
                <a:spcPts val="0"/>
              </a:spcBef>
              <a:buSzPts val="3200"/>
              <a:buNone/>
            </a:pPr>
            <a:r>
              <a:rPr lang="en-US" sz="1800" dirty="0" smtClean="0"/>
              <a:t>Anytime, Anywhere Questions</a:t>
            </a:r>
          </a:p>
          <a:p>
            <a:pPr marL="457200" lvl="1" indent="0">
              <a:spcBef>
                <a:spcPts val="0"/>
              </a:spcBef>
              <a:buSzPts val="3200"/>
              <a:buNone/>
            </a:pPr>
            <a:r>
              <a:rPr lang="en-US" sz="1800" dirty="0" smtClean="0"/>
              <a:t>Reflection Questions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2140" y="2038350"/>
            <a:ext cx="1058738" cy="1323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0" name="Google Shape;430;p59"/>
          <p:cNvGrpSpPr/>
          <p:nvPr/>
        </p:nvGrpSpPr>
        <p:grpSpPr>
          <a:xfrm>
            <a:off x="4636641" y="975286"/>
            <a:ext cx="3882249" cy="1737358"/>
            <a:chOff x="1975" y="274320"/>
            <a:chExt cx="3882249" cy="1737358"/>
          </a:xfrm>
        </p:grpSpPr>
        <p:sp>
          <p:nvSpPr>
            <p:cNvPr id="431" name="Google Shape;431;p59"/>
            <p:cNvSpPr/>
            <p:nvPr/>
          </p:nvSpPr>
          <p:spPr>
            <a:xfrm rot="5400000">
              <a:off x="243091" y="694225"/>
              <a:ext cx="726278" cy="120851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59"/>
            <p:cNvSpPr/>
            <p:nvPr/>
          </p:nvSpPr>
          <p:spPr>
            <a:xfrm>
              <a:off x="121857" y="1055309"/>
              <a:ext cx="1091050" cy="956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59"/>
            <p:cNvSpPr txBox="1"/>
            <p:nvPr/>
          </p:nvSpPr>
          <p:spPr>
            <a:xfrm>
              <a:off x="121857" y="1055309"/>
              <a:ext cx="1091050" cy="956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 ANALYZE</a:t>
              </a: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59"/>
            <p:cNvSpPr/>
            <p:nvPr/>
          </p:nvSpPr>
          <p:spPr>
            <a:xfrm>
              <a:off x="1007049" y="605253"/>
              <a:ext cx="205858" cy="205858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59"/>
            <p:cNvSpPr/>
            <p:nvPr/>
          </p:nvSpPr>
          <p:spPr>
            <a:xfrm rot="5400000">
              <a:off x="1578749" y="363714"/>
              <a:ext cx="726278" cy="120851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59"/>
            <p:cNvSpPr/>
            <p:nvPr/>
          </p:nvSpPr>
          <p:spPr>
            <a:xfrm>
              <a:off x="1457516" y="724799"/>
              <a:ext cx="1091050" cy="956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59"/>
            <p:cNvSpPr txBox="1"/>
            <p:nvPr/>
          </p:nvSpPr>
          <p:spPr>
            <a:xfrm>
              <a:off x="1457516" y="724799"/>
              <a:ext cx="1091050" cy="956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 EVALUATE</a:t>
              </a: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59"/>
            <p:cNvSpPr/>
            <p:nvPr/>
          </p:nvSpPr>
          <p:spPr>
            <a:xfrm>
              <a:off x="2342707" y="274743"/>
              <a:ext cx="205858" cy="205858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59"/>
            <p:cNvSpPr/>
            <p:nvPr/>
          </p:nvSpPr>
          <p:spPr>
            <a:xfrm rot="5400000">
              <a:off x="2914408" y="33204"/>
              <a:ext cx="726278" cy="120851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59"/>
            <p:cNvSpPr/>
            <p:nvPr/>
          </p:nvSpPr>
          <p:spPr>
            <a:xfrm>
              <a:off x="2793174" y="394289"/>
              <a:ext cx="1091050" cy="956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59"/>
            <p:cNvSpPr txBox="1"/>
            <p:nvPr/>
          </p:nvSpPr>
          <p:spPr>
            <a:xfrm>
              <a:off x="2793174" y="394289"/>
              <a:ext cx="1091050" cy="956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 CREATE </a:t>
              </a: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2" name="Google Shape;442;p59"/>
          <p:cNvGrpSpPr/>
          <p:nvPr/>
        </p:nvGrpSpPr>
        <p:grpSpPr>
          <a:xfrm>
            <a:off x="990605" y="2337618"/>
            <a:ext cx="3884219" cy="1216828"/>
            <a:chOff x="5" y="563347"/>
            <a:chExt cx="3884219" cy="1216828"/>
          </a:xfrm>
        </p:grpSpPr>
        <p:sp>
          <p:nvSpPr>
            <p:cNvPr id="443" name="Google Shape;443;p59"/>
            <p:cNvSpPr/>
            <p:nvPr/>
          </p:nvSpPr>
          <p:spPr>
            <a:xfrm rot="5400000">
              <a:off x="241121" y="812781"/>
              <a:ext cx="726278" cy="120851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59"/>
            <p:cNvSpPr/>
            <p:nvPr/>
          </p:nvSpPr>
          <p:spPr>
            <a:xfrm>
              <a:off x="228600" y="1130095"/>
              <a:ext cx="951232" cy="4123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59"/>
            <p:cNvSpPr txBox="1"/>
            <p:nvPr/>
          </p:nvSpPr>
          <p:spPr>
            <a:xfrm>
              <a:off x="228600" y="1130095"/>
              <a:ext cx="951232" cy="4123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 REMEMBER</a:t>
              </a: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59"/>
            <p:cNvSpPr/>
            <p:nvPr/>
          </p:nvSpPr>
          <p:spPr>
            <a:xfrm>
              <a:off x="990601" y="749093"/>
              <a:ext cx="205858" cy="205858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59"/>
            <p:cNvSpPr/>
            <p:nvPr/>
          </p:nvSpPr>
          <p:spPr>
            <a:xfrm rot="5400000">
              <a:off x="1578749" y="652741"/>
              <a:ext cx="726278" cy="120851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59"/>
            <p:cNvSpPr/>
            <p:nvPr/>
          </p:nvSpPr>
          <p:spPr>
            <a:xfrm>
              <a:off x="1447805" y="1053898"/>
              <a:ext cx="1175519" cy="3442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59"/>
            <p:cNvSpPr txBox="1"/>
            <p:nvPr/>
          </p:nvSpPr>
          <p:spPr>
            <a:xfrm>
              <a:off x="1447805" y="1053898"/>
              <a:ext cx="1175519" cy="3442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 UNDERSTAND</a:t>
              </a: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59"/>
            <p:cNvSpPr/>
            <p:nvPr/>
          </p:nvSpPr>
          <p:spPr>
            <a:xfrm>
              <a:off x="2342707" y="563769"/>
              <a:ext cx="205858" cy="205858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59"/>
            <p:cNvSpPr/>
            <p:nvPr/>
          </p:nvSpPr>
          <p:spPr>
            <a:xfrm rot="5400000">
              <a:off x="2914408" y="322231"/>
              <a:ext cx="726278" cy="120851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59"/>
            <p:cNvSpPr/>
            <p:nvPr/>
          </p:nvSpPr>
          <p:spPr>
            <a:xfrm>
              <a:off x="2793174" y="683316"/>
              <a:ext cx="1091050" cy="956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59"/>
            <p:cNvSpPr txBox="1"/>
            <p:nvPr/>
          </p:nvSpPr>
          <p:spPr>
            <a:xfrm>
              <a:off x="2793174" y="683316"/>
              <a:ext cx="1091050" cy="956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 APPLY</a:t>
              </a: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59"/>
          <p:cNvSpPr txBox="1"/>
          <p:nvPr/>
        </p:nvSpPr>
        <p:spPr>
          <a:xfrm>
            <a:off x="1508131" y="4019549"/>
            <a:ext cx="6188069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Anderson, L.W., &amp; D.R. Krathwohl, eds. 2000. A Taxonomy for Learning, Teaching, and Assessing: A Revision of Bloom’s Taxonomy of Education Objectives.  New York: Pearson.  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59"/>
          <p:cNvSpPr txBox="1"/>
          <p:nvPr/>
        </p:nvSpPr>
        <p:spPr>
          <a:xfrm>
            <a:off x="7341909" y="3399810"/>
            <a:ext cx="16002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Authors Janis Strasser &amp; Lisa Bresson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59"/>
          <p:cNvSpPr/>
          <p:nvPr/>
        </p:nvSpPr>
        <p:spPr>
          <a:xfrm>
            <a:off x="36136" y="2245673"/>
            <a:ext cx="41389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 dirty="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1)?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59"/>
          <p:cNvSpPr/>
          <p:nvPr/>
        </p:nvSpPr>
        <p:spPr>
          <a:xfrm>
            <a:off x="4495800" y="611627"/>
            <a:ext cx="45397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2)?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59"/>
          <p:cNvSpPr/>
          <p:nvPr/>
        </p:nvSpPr>
        <p:spPr>
          <a:xfrm>
            <a:off x="1047803" y="1797522"/>
            <a:ext cx="45397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3)?</a:t>
            </a:r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59"/>
          <p:cNvSpPr/>
          <p:nvPr/>
        </p:nvSpPr>
        <p:spPr>
          <a:xfrm>
            <a:off x="1508131" y="2495550"/>
            <a:ext cx="244469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2D59B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59"/>
          <p:cNvSpPr/>
          <p:nvPr/>
        </p:nvSpPr>
        <p:spPr>
          <a:xfrm>
            <a:off x="5002854" y="1237081"/>
            <a:ext cx="244469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2D59B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59"/>
          <p:cNvSpPr/>
          <p:nvPr/>
        </p:nvSpPr>
        <p:spPr>
          <a:xfrm>
            <a:off x="2811465" y="2048366"/>
            <a:ext cx="244469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2D59B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59"/>
          <p:cNvSpPr txBox="1"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 smtClean="0"/>
              <a:t>Practice Makes Permanent!</a:t>
            </a:r>
            <a:endParaRPr dirty="0"/>
          </a:p>
        </p:txBody>
      </p:sp>
      <p:sp>
        <p:nvSpPr>
          <p:cNvPr id="463" name="Google Shape;463;p59"/>
          <p:cNvSpPr txBox="1">
            <a:spLocks noGrp="1"/>
          </p:cNvSpPr>
          <p:nvPr>
            <p:ph type="body" idx="1"/>
          </p:nvPr>
        </p:nvSpPr>
        <p:spPr>
          <a:xfrm>
            <a:off x="457200" y="1320119"/>
            <a:ext cx="8229600" cy="3004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sp>
        <p:nvSpPr>
          <p:cNvPr id="37" name="Google Shape;456;p59"/>
          <p:cNvSpPr/>
          <p:nvPr/>
        </p:nvSpPr>
        <p:spPr>
          <a:xfrm>
            <a:off x="4588958" y="893837"/>
            <a:ext cx="41389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400" i="1" dirty="0" smtClean="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)?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1"/>
          <p:cNvSpPr/>
          <p:nvPr/>
        </p:nvSpPr>
        <p:spPr>
          <a:xfrm>
            <a:off x="2343151" y="3203052"/>
            <a:ext cx="4286250" cy="102059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61"/>
          <p:cNvSpPr txBox="1">
            <a:spLocks noGrp="1"/>
          </p:cNvSpPr>
          <p:nvPr>
            <p:ph type="body" idx="1"/>
          </p:nvPr>
        </p:nvSpPr>
        <p:spPr>
          <a:xfrm>
            <a:off x="2514601" y="3203052"/>
            <a:ext cx="4114800" cy="102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7620" lvl="0" indent="0" algn="ctr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800" i="1"/>
              <a:t>We hope you’ll join us for our next series of  VPI-for-30 Webinars beginning in the Fall of 2020!</a:t>
            </a:r>
            <a:endParaRPr sz="1800" i="1"/>
          </a:p>
          <a:p>
            <a:pPr marL="7620" lvl="0" indent="0" algn="ctr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800" i="1"/>
          </a:p>
        </p:txBody>
      </p:sp>
      <p:sp>
        <p:nvSpPr>
          <p:cNvPr id="477" name="Google Shape;477;p61"/>
          <p:cNvSpPr txBox="1"/>
          <p:nvPr/>
        </p:nvSpPr>
        <p:spPr>
          <a:xfrm>
            <a:off x="1371600" y="263627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None/>
            </a:pPr>
            <a:endParaRPr sz="2100" b="1" i="0" u="none" strike="noStrike" cap="none">
              <a:solidFill>
                <a:srgbClr val="0066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78" name="Google Shape;478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9489" y="469863"/>
            <a:ext cx="1588425" cy="1302028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61"/>
          <p:cNvSpPr txBox="1"/>
          <p:nvPr/>
        </p:nvSpPr>
        <p:spPr>
          <a:xfrm>
            <a:off x="685800" y="340730"/>
            <a:ext cx="6520962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Coming soon to the Advancing Effective Interactions and Instruction in VPI Classrooms website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https://curry.virginia.edu/faculty-research/centers-labs-projects/castl/advancing-effective-interactions-instruction-vpi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557199" marR="0" lvl="1" indent="-21431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VPI-for-30 recorded webinar links, handouts, and slide decks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Certificates of webinar attendance will be sent to school division VPI Coordinators.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/>
          <p:nvPr/>
        </p:nvSpPr>
        <p:spPr>
          <a:xfrm>
            <a:off x="457200" y="133350"/>
            <a:ext cx="78486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Effective, engaging interactions serve as the foundation for learning in early childhood classrooms.</a:t>
            </a:r>
            <a:endParaRPr/>
          </a:p>
        </p:txBody>
      </p:sp>
      <p:sp>
        <p:nvSpPr>
          <p:cNvPr id="182" name="Google Shape;182;p31"/>
          <p:cNvSpPr txBox="1"/>
          <p:nvPr/>
        </p:nvSpPr>
        <p:spPr>
          <a:xfrm>
            <a:off x="685800" y="3562350"/>
            <a:ext cx="7391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Measuring teacher-child interactions consistently and using them to provide feedback to teachers lies at the heart of high-quality early childhood instruction. </a:t>
            </a:r>
            <a:endParaRPr/>
          </a:p>
        </p:txBody>
      </p:sp>
      <p:pic>
        <p:nvPicPr>
          <p:cNvPr id="183" name="Google Shape;18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8400" y="974429"/>
            <a:ext cx="3886200" cy="2551938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Recap</a:t>
            </a:r>
            <a:endParaRPr/>
          </a:p>
        </p:txBody>
      </p:sp>
      <p:sp>
        <p:nvSpPr>
          <p:cNvPr id="207" name="Google Shape;207;p34"/>
          <p:cNvSpPr txBox="1">
            <a:spLocks noGrp="1"/>
          </p:cNvSpPr>
          <p:nvPr>
            <p:ph type="body" idx="1"/>
          </p:nvPr>
        </p:nvSpPr>
        <p:spPr>
          <a:xfrm>
            <a:off x="191797" y="1150045"/>
            <a:ext cx="82296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b="1" dirty="0"/>
              <a:t>Webinar #1: </a:t>
            </a: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CLASS connection; </a:t>
            </a:r>
            <a:r>
              <a:rPr lang="en-US" sz="2400" dirty="0" smtClean="0">
                <a:latin typeface="Verdana"/>
                <a:ea typeface="Verdana"/>
                <a:cs typeface="Verdana"/>
                <a:sym typeface="Verdana"/>
              </a:rPr>
              <a:t>closed versus </a:t>
            </a: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open-ended questions 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b="1" dirty="0"/>
              <a:t>Webinar #2: </a:t>
            </a:r>
            <a:r>
              <a:rPr lang="en-US" dirty="0"/>
              <a:t>questioning technique; serve and return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b="1" dirty="0"/>
              <a:t>Webinar #3: </a:t>
            </a:r>
            <a:r>
              <a:rPr lang="en-US" dirty="0"/>
              <a:t>contingent conversations; asking BQ in learning centers; Bloom’s &amp; CLASS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 txBox="1"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Today’s Objective</a:t>
            </a:r>
            <a:endParaRPr/>
          </a:p>
        </p:txBody>
      </p:sp>
      <p:sp>
        <p:nvSpPr>
          <p:cNvPr id="213" name="Google Shape;213;p3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Tie together our learning from across webinars and introduce more relevant research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Reflect on our practice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Continue to sharpen our skills in asking our children BIG questions!</a:t>
            </a:r>
            <a:endParaRPr/>
          </a:p>
          <a:p>
            <a:pPr marL="34290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/>
              <a:t> </a:t>
            </a:r>
            <a:endParaRPr sz="296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6"/>
          <p:cNvSpPr txBox="1"/>
          <p:nvPr/>
        </p:nvSpPr>
        <p:spPr>
          <a:xfrm>
            <a:off x="76200" y="863238"/>
            <a:ext cx="2895600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key questions ahead of time (Fairfax handout)</a:t>
            </a:r>
            <a:endParaRPr/>
          </a:p>
          <a:p>
            <a:pPr marL="285750" marR="0" lvl="0" indent="-234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 engaging in contingent conversations.</a:t>
            </a:r>
            <a:endParaRPr/>
          </a:p>
          <a:p>
            <a:pPr marL="285750" marR="0" lvl="0" indent="-234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 question stems near centers so volunteers, aide, visitors can promote language (Norfolk Show + Tell)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6"/>
          <p:cNvSpPr txBox="1"/>
          <p:nvPr/>
        </p:nvSpPr>
        <p:spPr>
          <a:xfrm>
            <a:off x="76200" y="252735"/>
            <a:ext cx="88392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Practical Suggestions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2" name="Google Shape;222;p36"/>
          <p:cNvGrpSpPr/>
          <p:nvPr/>
        </p:nvGrpSpPr>
        <p:grpSpPr>
          <a:xfrm>
            <a:off x="3552465" y="102934"/>
            <a:ext cx="4918435" cy="4303966"/>
            <a:chOff x="3006365" y="0"/>
            <a:chExt cx="4918435" cy="4629150"/>
          </a:xfrm>
        </p:grpSpPr>
        <p:sp>
          <p:nvSpPr>
            <p:cNvPr id="223" name="Google Shape;223;p36"/>
            <p:cNvSpPr/>
            <p:nvPr/>
          </p:nvSpPr>
          <p:spPr>
            <a:xfrm>
              <a:off x="3006365" y="0"/>
              <a:ext cx="4918435" cy="462915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4" name="Google Shape;224;p36"/>
            <p:cNvPicPr preferRelativeResize="0"/>
            <p:nvPr/>
          </p:nvPicPr>
          <p:blipFill rotWithShape="1">
            <a:blip r:embed="rId3">
              <a:alphaModFix/>
            </a:blip>
            <a:srcRect r="480" b="21184"/>
            <a:stretch/>
          </p:blipFill>
          <p:spPr>
            <a:xfrm>
              <a:off x="3183422" y="133350"/>
              <a:ext cx="4625900" cy="43243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Google Shape;232;p37"/>
          <p:cNvSpPr txBox="1"/>
          <p:nvPr/>
        </p:nvSpPr>
        <p:spPr>
          <a:xfrm>
            <a:off x="868017" y="4606538"/>
            <a:ext cx="670939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How did it go? Tell us in the chat box ☺</a:t>
            </a:r>
            <a:endParaRPr sz="2800" i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6" descr="No photo description available."/>
          <p:cNvPicPr preferRelativeResize="0"/>
          <p:nvPr/>
        </p:nvPicPr>
        <p:blipFill rotWithShape="1">
          <a:blip r:embed="rId3">
            <a:alphaModFix/>
          </a:blip>
          <a:srcRect l="10606" t="9952" r="7576" b="10374"/>
          <a:stretch/>
        </p:blipFill>
        <p:spPr>
          <a:xfrm>
            <a:off x="3252552" y="148865"/>
            <a:ext cx="5697413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6"/>
          <p:cNvSpPr txBox="1"/>
          <p:nvPr/>
        </p:nvSpPr>
        <p:spPr>
          <a:xfrm>
            <a:off x="76200" y="863238"/>
            <a:ext cx="2895600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key questions ahead of time (Fairfax handout)</a:t>
            </a:r>
            <a:endParaRPr/>
          </a:p>
          <a:p>
            <a:pPr marL="285750" marR="0" lvl="0" indent="-234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 engaging in contingent conversations.</a:t>
            </a:r>
            <a:endParaRPr/>
          </a:p>
          <a:p>
            <a:pPr marL="285750" marR="0" lvl="0" indent="-234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 question stems near centers so volunteers, aide, visitors can promote language (Norfolk Show + Tell)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6"/>
          <p:cNvSpPr txBox="1"/>
          <p:nvPr/>
        </p:nvSpPr>
        <p:spPr>
          <a:xfrm>
            <a:off x="76200" y="252735"/>
            <a:ext cx="88392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Practical Suggestions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32;p37"/>
          <p:cNvSpPr txBox="1"/>
          <p:nvPr/>
        </p:nvSpPr>
        <p:spPr>
          <a:xfrm>
            <a:off x="868017" y="4606538"/>
            <a:ext cx="670939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How did it go? Tell us in the chat box ☺</a:t>
            </a:r>
            <a:endParaRPr sz="2800" i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127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8"/>
          <p:cNvSpPr txBox="1"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Every Minute Counts</a:t>
            </a:r>
            <a:endParaRPr/>
          </a:p>
        </p:txBody>
      </p:sp>
      <p:grpSp>
        <p:nvGrpSpPr>
          <p:cNvPr id="240" name="Google Shape;240;p38"/>
          <p:cNvGrpSpPr/>
          <p:nvPr/>
        </p:nvGrpSpPr>
        <p:grpSpPr>
          <a:xfrm>
            <a:off x="457190" y="1047755"/>
            <a:ext cx="6477045" cy="3219089"/>
            <a:chOff x="76190" y="76205"/>
            <a:chExt cx="6477045" cy="3219089"/>
          </a:xfrm>
        </p:grpSpPr>
        <p:sp>
          <p:nvSpPr>
            <p:cNvPr id="241" name="Google Shape;241;p38"/>
            <p:cNvSpPr/>
            <p:nvPr/>
          </p:nvSpPr>
          <p:spPr>
            <a:xfrm>
              <a:off x="76190" y="76205"/>
              <a:ext cx="2776372" cy="983292"/>
            </a:xfrm>
            <a:prstGeom prst="rect">
              <a:avLst/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8"/>
            <p:cNvSpPr txBox="1"/>
            <p:nvPr/>
          </p:nvSpPr>
          <p:spPr>
            <a:xfrm>
              <a:off x="76190" y="76205"/>
              <a:ext cx="2776372" cy="983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600" tIns="101600" rIns="101600" bIns="101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 min./day</a:t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38"/>
            <p:cNvSpPr/>
            <p:nvPr/>
          </p:nvSpPr>
          <p:spPr>
            <a:xfrm>
              <a:off x="76209" y="1066799"/>
              <a:ext cx="3350617" cy="1048777"/>
            </a:xfrm>
            <a:prstGeom prst="rect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8"/>
            <p:cNvSpPr txBox="1"/>
            <p:nvPr/>
          </p:nvSpPr>
          <p:spPr>
            <a:xfrm>
              <a:off x="76209" y="1066799"/>
              <a:ext cx="3350617" cy="1048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600" tIns="101600" rIns="101600" bIns="101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25 min./week</a:t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8"/>
            <p:cNvSpPr/>
            <p:nvPr/>
          </p:nvSpPr>
          <p:spPr>
            <a:xfrm>
              <a:off x="76228" y="2133600"/>
              <a:ext cx="6477007" cy="1161694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8"/>
            <p:cNvSpPr txBox="1"/>
            <p:nvPr/>
          </p:nvSpPr>
          <p:spPr>
            <a:xfrm>
              <a:off x="76228" y="2133600"/>
              <a:ext cx="6477007" cy="11616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600" tIns="101600" rIns="101600" bIns="101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900 min. (15 hrs.)/180 day SY</a:t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0"/>
          <p:cNvSpPr txBox="1"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/>
              <a:t>Ask Big Questions- Anytime, Anywhere!</a:t>
            </a:r>
            <a:endParaRPr/>
          </a:p>
        </p:txBody>
      </p:sp>
      <p:pic>
        <p:nvPicPr>
          <p:cNvPr id="262" name="Google Shape;262;p4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7021" t="22727" r="15957" b="13635"/>
          <a:stretch/>
        </p:blipFill>
        <p:spPr>
          <a:xfrm>
            <a:off x="990600" y="876860"/>
            <a:ext cx="6769753" cy="3389779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0"/>
          <p:cNvSpPr txBox="1"/>
          <p:nvPr/>
        </p:nvSpPr>
        <p:spPr>
          <a:xfrm flipH="1">
            <a:off x="5791200" y="3257550"/>
            <a:ext cx="838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etc…</a:t>
            </a:r>
            <a:endParaRPr sz="18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2324</TotalTime>
  <Words>1175</Words>
  <Application>Microsoft Office PowerPoint</Application>
  <PresentationFormat>On-screen Show (16:9)</PresentationFormat>
  <Paragraphs>231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Wingdings</vt:lpstr>
      <vt:lpstr>Verdana</vt:lpstr>
      <vt:lpstr>Bodoni</vt:lpstr>
      <vt:lpstr>Office Theme</vt:lpstr>
      <vt:lpstr>Asking Children Big Questions – Anytime, Anywhere (Part 2)</vt:lpstr>
      <vt:lpstr>Today’s Presenter</vt:lpstr>
      <vt:lpstr>PowerPoint Presentation</vt:lpstr>
      <vt:lpstr>Recap</vt:lpstr>
      <vt:lpstr>Today’s Objective</vt:lpstr>
      <vt:lpstr>PowerPoint Presentation</vt:lpstr>
      <vt:lpstr>PowerPoint Presentation</vt:lpstr>
      <vt:lpstr>Every Minute Counts</vt:lpstr>
      <vt:lpstr>Ask Big Questions- Anytime, Anywhere!</vt:lpstr>
      <vt:lpstr>CLASS Connection</vt:lpstr>
      <vt:lpstr>Big Questions for Young Minds</vt:lpstr>
      <vt:lpstr>Chapter Organization for Young Minds</vt:lpstr>
      <vt:lpstr>Class Meetings- Chapter 7</vt:lpstr>
      <vt:lpstr>Core Skill Set for all VA Learners</vt:lpstr>
      <vt:lpstr>High-Level Questions = High Yields</vt:lpstr>
      <vt:lpstr>The Big Picture for VA’s Early Learners</vt:lpstr>
      <vt:lpstr>Class Meeting Framework</vt:lpstr>
      <vt:lpstr>Social-Emotional Skill Building</vt:lpstr>
      <vt:lpstr>Helpful Tips </vt:lpstr>
      <vt:lpstr>Read-Alouds- Chapter 8</vt:lpstr>
      <vt:lpstr>Let’s Practice!</vt:lpstr>
      <vt:lpstr>Outdoors- Chapter 11</vt:lpstr>
      <vt:lpstr>Transform Your Outdoor Spaces </vt:lpstr>
      <vt:lpstr>The Reggio-Emilia Approach</vt:lpstr>
      <vt:lpstr>Mealtime- Chapter 12 </vt:lpstr>
      <vt:lpstr>More in Store!</vt:lpstr>
      <vt:lpstr>Practice Makes Permanent!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Asking Children Big Questions – Anytime, Anywhere (Part 2)</dc:title>
  <dc:creator>Richardson, Tamilah (DOE)</dc:creator>
  <cp:lastModifiedBy>Allan, Mark (DOE)</cp:lastModifiedBy>
  <cp:revision>62</cp:revision>
  <cp:lastPrinted>2020-01-23T17:53:19Z</cp:lastPrinted>
  <dcterms:modified xsi:type="dcterms:W3CDTF">2020-01-31T13:05:51Z</dcterms:modified>
</cp:coreProperties>
</file>